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319" r:id="rId2"/>
    <p:sldId id="444" r:id="rId3"/>
    <p:sldId id="419" r:id="rId4"/>
    <p:sldId id="437" r:id="rId5"/>
    <p:sldId id="420" r:id="rId6"/>
    <p:sldId id="421" r:id="rId7"/>
    <p:sldId id="422" r:id="rId8"/>
    <p:sldId id="423" r:id="rId9"/>
    <p:sldId id="424" r:id="rId10"/>
    <p:sldId id="425" r:id="rId11"/>
    <p:sldId id="427" r:id="rId12"/>
    <p:sldId id="428" r:id="rId13"/>
    <p:sldId id="438" r:id="rId14"/>
    <p:sldId id="441" r:id="rId15"/>
    <p:sldId id="378" r:id="rId16"/>
    <p:sldId id="380" r:id="rId17"/>
    <p:sldId id="382" r:id="rId18"/>
    <p:sldId id="383" r:id="rId19"/>
    <p:sldId id="408" r:id="rId20"/>
    <p:sldId id="385" r:id="rId21"/>
    <p:sldId id="443" r:id="rId22"/>
    <p:sldId id="439" r:id="rId23"/>
  </p:sldIdLst>
  <p:sldSz cx="9144000" cy="6858000" type="screen4x3"/>
  <p:notesSz cx="10234613" cy="70993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1" hangingPunct="1">
      <a:defRPr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1" hangingPunct="1">
      <a:defRPr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1" hangingPunct="1">
      <a:defRPr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1" hangingPunct="1">
      <a:defRPr kern="1200" baseline="-250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DFCF5"/>
    <a:srgbClr val="FFFAEB"/>
    <a:srgbClr val="FFF9E7"/>
    <a:srgbClr val="FFF5D9"/>
    <a:srgbClr val="993300"/>
    <a:srgbClr val="CC6600"/>
    <a:srgbClr val="FF9933"/>
    <a:srgbClr val="EBA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99" autoAdjust="0"/>
    <p:restoredTop sz="94958" autoAdjust="0"/>
  </p:normalViewPr>
  <p:slideViewPr>
    <p:cSldViewPr>
      <p:cViewPr varScale="1">
        <p:scale>
          <a:sx n="80" d="100"/>
          <a:sy n="80" d="100"/>
        </p:scale>
        <p:origin x="631" y="48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434999" cy="356198"/>
          </a:xfrm>
          <a:prstGeom prst="rect">
            <a:avLst/>
          </a:prstGeom>
        </p:spPr>
        <p:txBody>
          <a:bodyPr vert="horz" lIns="99036" tIns="49517" rIns="99036" bIns="49517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797246" y="1"/>
            <a:ext cx="4434999" cy="356198"/>
          </a:xfrm>
          <a:prstGeom prst="rect">
            <a:avLst/>
          </a:prstGeom>
        </p:spPr>
        <p:txBody>
          <a:bodyPr vert="horz" lIns="99036" tIns="49517" rIns="99036" bIns="49517" rtlCol="0"/>
          <a:lstStyle>
            <a:lvl1pPr algn="r">
              <a:defRPr sz="1300"/>
            </a:lvl1pPr>
          </a:lstStyle>
          <a:p>
            <a:fld id="{5DD5AAEC-82CA-4413-9978-6F29CC2A4504}" type="datetimeFigureOut">
              <a:rPr lang="ko-KR" altLang="en-US" smtClean="0"/>
              <a:t>2020-03-05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743103"/>
            <a:ext cx="4434999" cy="356197"/>
          </a:xfrm>
          <a:prstGeom prst="rect">
            <a:avLst/>
          </a:prstGeom>
        </p:spPr>
        <p:txBody>
          <a:bodyPr vert="horz" lIns="99036" tIns="49517" rIns="99036" bIns="49517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797246" y="6743103"/>
            <a:ext cx="4434999" cy="356197"/>
          </a:xfrm>
          <a:prstGeom prst="rect">
            <a:avLst/>
          </a:prstGeom>
        </p:spPr>
        <p:txBody>
          <a:bodyPr vert="horz" lIns="99036" tIns="49517" rIns="99036" bIns="49517" rtlCol="0" anchor="b"/>
          <a:lstStyle>
            <a:lvl1pPr algn="r">
              <a:defRPr sz="1300"/>
            </a:lvl1pPr>
          </a:lstStyle>
          <a:p>
            <a:fld id="{1A07BCEF-3330-4B34-9F65-1C76AE9533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9934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2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434999" cy="356198"/>
          </a:xfrm>
          <a:prstGeom prst="rect">
            <a:avLst/>
          </a:prstGeom>
        </p:spPr>
        <p:txBody>
          <a:bodyPr vert="horz" lIns="99036" tIns="49517" rIns="99036" bIns="49517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797246" y="1"/>
            <a:ext cx="4434999" cy="356198"/>
          </a:xfrm>
          <a:prstGeom prst="rect">
            <a:avLst/>
          </a:prstGeom>
        </p:spPr>
        <p:txBody>
          <a:bodyPr vert="horz" lIns="99036" tIns="49517" rIns="99036" bIns="49517" rtlCol="0"/>
          <a:lstStyle>
            <a:lvl1pPr algn="r">
              <a:defRPr sz="1300"/>
            </a:lvl1pPr>
          </a:lstStyle>
          <a:p>
            <a:fld id="{45D8D1C6-18C1-42E4-895A-C53301575F77}" type="datetimeFigureOut">
              <a:rPr lang="ko-KR" altLang="en-US" smtClean="0"/>
              <a:t>2020-03-05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521075" y="889000"/>
            <a:ext cx="3192463" cy="23955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36" tIns="49517" rIns="99036" bIns="4951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3462" y="3416538"/>
            <a:ext cx="8187690" cy="2795350"/>
          </a:xfrm>
          <a:prstGeom prst="rect">
            <a:avLst/>
          </a:prstGeom>
        </p:spPr>
        <p:txBody>
          <a:bodyPr vert="horz" lIns="99036" tIns="49517" rIns="99036" bIns="49517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743103"/>
            <a:ext cx="4434999" cy="356197"/>
          </a:xfrm>
          <a:prstGeom prst="rect">
            <a:avLst/>
          </a:prstGeom>
        </p:spPr>
        <p:txBody>
          <a:bodyPr vert="horz" lIns="99036" tIns="49517" rIns="99036" bIns="49517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797246" y="6743103"/>
            <a:ext cx="4434999" cy="356197"/>
          </a:xfrm>
          <a:prstGeom prst="rect">
            <a:avLst/>
          </a:prstGeom>
        </p:spPr>
        <p:txBody>
          <a:bodyPr vert="horz" lIns="99036" tIns="49517" rIns="99036" bIns="49517" rtlCol="0" anchor="b"/>
          <a:lstStyle>
            <a:lvl1pPr algn="r">
              <a:defRPr sz="1300"/>
            </a:lvl1pPr>
          </a:lstStyle>
          <a:p>
            <a:fld id="{F87B40A7-43F4-40F7-BAAA-D7683842C7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564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이번 강의 시간에는 데이터 과학과 예측모델에 대하여 간단하게 소개합니다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4735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  <a:p>
            <a:r>
              <a:rPr lang="ko-KR" altLang="en-US" dirty="0" smtClean="0"/>
              <a:t>모델이 학습용 데이터 셋에 대하여 학습을 마치고 난 다음에는 모델을 활용할 차례 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여기서는 완성된 모델에 </a:t>
            </a:r>
            <a:r>
              <a:rPr lang="ko-KR" altLang="en-US" baseline="0" dirty="0" smtClean="0"/>
              <a:t>새로운 사례를 입력하여 모델이 새로운 사례에 대한 결과를 예측하게 하는 것입니다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baseline="0" dirty="0" smtClean="0"/>
              <a:t> </a:t>
            </a:r>
          </a:p>
          <a:p>
            <a:r>
              <a:rPr lang="ko-KR" altLang="en-US" dirty="0" smtClean="0"/>
              <a:t>여기에서 예측 모델의 입력으로 사용되는 새로운 사례는 용돈 요구를 시도할 당시의 상황만이 들어 있을 뿐이고 시도의 결과는 알려져 있지 않습니다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우리의 용돈 예측 모델은 결과에 대한 </a:t>
            </a:r>
            <a:r>
              <a:rPr lang="ko-KR" altLang="en-US" dirty="0" err="1" smtClean="0"/>
              <a:t>예측값으로</a:t>
            </a:r>
            <a:r>
              <a:rPr lang="ko-KR" altLang="en-US" dirty="0" smtClean="0"/>
              <a:t> 성공 또는 실패라는 값을 내놓게 되는 것입니다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일반적으로 모델을 완성한 뒤에는 모델의 </a:t>
            </a:r>
            <a:r>
              <a:rPr lang="ko-KR" altLang="en-US" dirty="0" err="1" smtClean="0"/>
              <a:t>성능를</a:t>
            </a:r>
            <a:r>
              <a:rPr lang="ko-KR" altLang="en-US" dirty="0" smtClean="0"/>
              <a:t> 평가합니다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모델의 성능 평가를 위하여 사용하는 데이터를 시험용 데이터 셋 또는 </a:t>
            </a:r>
            <a:r>
              <a:rPr lang="en-US" altLang="ko-KR" dirty="0" smtClean="0"/>
              <a:t>test</a:t>
            </a:r>
            <a:r>
              <a:rPr lang="en-US" altLang="ko-KR" baseline="0" dirty="0" smtClean="0"/>
              <a:t> dataset </a:t>
            </a:r>
            <a:r>
              <a:rPr lang="ko-KR" altLang="en-US" baseline="0" dirty="0" smtClean="0"/>
              <a:t>이라고 합니다</a:t>
            </a:r>
            <a:r>
              <a:rPr lang="en-US" altLang="ko-KR" baseline="0" dirty="0" smtClean="0"/>
              <a:t>. 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87B40A7-43F4-40F7-BAAA-D7683842C738}" type="slidenum">
              <a:rPr kumimoji="0" lang="ko-KR" altLang="en-US" sz="1300" b="0" i="0" u="none" strike="noStrike" kern="1200" cap="none" spc="0" normalizeH="0" baseline="-2500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300" b="0" i="0" u="none" strike="noStrike" kern="1200" cap="none" spc="0" normalizeH="0" baseline="-25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58237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학습이 끝나서 완성된</a:t>
            </a:r>
            <a:r>
              <a:rPr lang="en-US" altLang="ko-KR" baseline="0" dirty="0" smtClean="0"/>
              <a:t> </a:t>
            </a:r>
            <a:r>
              <a:rPr lang="ko-KR" altLang="en-US" dirty="0" smtClean="0"/>
              <a:t>예측 모델은 공학적인</a:t>
            </a:r>
            <a:r>
              <a:rPr lang="en-US" altLang="ko-KR" dirty="0" smtClean="0"/>
              <a:t> </a:t>
            </a:r>
            <a:r>
              <a:rPr lang="ko-KR" altLang="en-US" dirty="0" smtClean="0"/>
              <a:t>관점에서 입출력을 가지는 하나의 시스템으로 생각할 수 있습니다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아래의 그림을 봐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주시기 바랍니다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입력 변수를 통하여 새로운 사례를 예측시스템에 입력하면</a:t>
            </a:r>
            <a:endParaRPr lang="en-US" altLang="ko-KR" dirty="0" smtClean="0"/>
          </a:p>
          <a:p>
            <a:r>
              <a:rPr lang="ko-KR" altLang="en-US" dirty="0" smtClean="0"/>
              <a:t>시스템은 출력 변수를 통하여 이 사례에 대한 예측값을 출력하게 됩니다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예측 모델 은 시스템의 형태 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수학</a:t>
            </a:r>
            <a:r>
              <a:rPr lang="en-US" altLang="ko-KR" dirty="0" smtClean="0"/>
              <a:t> </a:t>
            </a:r>
            <a:r>
              <a:rPr lang="ko-KR" altLang="en-US" dirty="0" smtClean="0"/>
              <a:t>함수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또는 </a:t>
            </a:r>
            <a:r>
              <a:rPr lang="ko-KR" altLang="en-US" dirty="0" smtClean="0"/>
              <a:t>프로그램의 형태로 제작합니다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8CDC39-2F82-4975-8747-20566582214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7743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다음으로 넘어가기 전에 </a:t>
            </a:r>
            <a:r>
              <a:rPr lang="ko-KR" altLang="en-US" dirty="0" err="1" smtClean="0"/>
              <a:t>예측분석에</a:t>
            </a:r>
            <a:r>
              <a:rPr lang="ko-KR" altLang="en-US" dirty="0" smtClean="0"/>
              <a:t> 대하여 정리해 보겠습니다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데이터 과학에서는 예측 모델과 관련된 분석 방법을 예측 분석이라고 합니다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앞에서 설명한 바와 같이 예측 분석은 두 단계로 나눌 수 있습니다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첫번째 단계는 모델의 생성 단계로써 과거의 사례들을 예측 모델이 학습하는 단계 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두번째 단계는 모델을 활용하는 단계로써 학습이 끝난 예측 모델에 새로운 사례를 입력하여 모델이 새로운 사례에 대한 결과를 예측을 하도록 하는 단계입니다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87B40A7-43F4-40F7-BAAA-D7683842C738}" type="slidenum">
              <a:rPr kumimoji="0" lang="ko-KR" altLang="en-US" sz="1300" b="0" i="0" u="none" strike="noStrike" kern="1200" cap="none" spc="0" normalizeH="0" baseline="-2500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300" b="0" i="0" u="none" strike="noStrike" kern="1200" cap="none" spc="0" normalizeH="0" baseline="-25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28182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ko-KR" altLang="en-US" dirty="0" smtClean="0"/>
              <a:t>예측 분석의 첫 단계로써 모델 생성</a:t>
            </a:r>
            <a:r>
              <a:rPr lang="ko-KR" altLang="en-US" baseline="0" dirty="0" smtClean="0"/>
              <a:t> 단계에서는 모델이 과거의 데이터를 학습하여 지식을 추출하게 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여기서 데이터란 과거에 실제 발생했던 사실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사례들을 의미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또한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데이터 과학에서 말하는 지식이란 사물 또는 사건들 간의 관계를 말합니다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 첫번째 단계는 논리학에서 여러 개의 개별적인 사례들로 </a:t>
            </a:r>
            <a:r>
              <a:rPr lang="ko-KR" altLang="en-US" baseline="0" dirty="0" err="1" smtClean="0"/>
              <a:t>부터</a:t>
            </a:r>
            <a:r>
              <a:rPr lang="ko-KR" altLang="en-US" baseline="0" dirty="0" smtClean="0"/>
              <a:t> 일반적인 규칙을 추출해 내는 과정과 상응합니다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논리학 에서는 </a:t>
            </a:r>
            <a:r>
              <a:rPr lang="ko-KR" altLang="en-US" baseline="0" dirty="0" err="1" smtClean="0"/>
              <a:t>이과정을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인덕션이라고</a:t>
            </a:r>
            <a:r>
              <a:rPr lang="ko-KR" altLang="en-US" baseline="0" dirty="0" smtClean="0"/>
              <a:t> 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두 번째 단계로써 모델 적용 단계에서는 학습이 완료된 모델에게  결과값을 모르는 새로운 데이터를 입력하여 결과값을 예측하도록 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이 단계는 알아낸 지식을 적용하는 단계로써 논리학에서는 </a:t>
            </a:r>
            <a:r>
              <a:rPr lang="ko-KR" altLang="en-US" baseline="0" dirty="0" err="1" smtClean="0"/>
              <a:t>디덕션에</a:t>
            </a:r>
            <a:r>
              <a:rPr lang="ko-KR" altLang="en-US" baseline="0" dirty="0" smtClean="0"/>
              <a:t> 해당 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err="1" smtClean="0"/>
              <a:t>디덕션이란</a:t>
            </a:r>
            <a:r>
              <a:rPr lang="ko-KR" altLang="en-US" baseline="0" dirty="0" smtClean="0"/>
              <a:t> 일반적인 규칙으로 </a:t>
            </a:r>
            <a:r>
              <a:rPr lang="ko-KR" altLang="en-US" baseline="0" dirty="0" err="1" smtClean="0"/>
              <a:t>부터</a:t>
            </a:r>
            <a:r>
              <a:rPr lang="ko-KR" altLang="en-US" baseline="0" dirty="0" smtClean="0"/>
              <a:t> 개별적인 사례를 유추하는 과정입니다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 </a:t>
            </a:r>
          </a:p>
          <a:p>
            <a:endParaRPr lang="en-US" altLang="ko-KR" baseline="0" dirty="0" smtClean="0"/>
          </a:p>
          <a:p>
            <a:endParaRPr lang="en-US" altLang="ko-KR" baseline="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284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지금 </a:t>
            </a:r>
            <a:r>
              <a:rPr lang="ko-KR" altLang="en-US" dirty="0" err="1" smtClean="0"/>
              <a:t>부터는</a:t>
            </a:r>
            <a:r>
              <a:rPr lang="ko-KR" altLang="en-US" dirty="0" smtClean="0"/>
              <a:t> 간략하게 데이터와 데이터에 관련된 용어에 대하여 설명하도록 하겠습니다</a:t>
            </a:r>
            <a:r>
              <a:rPr lang="en-US" altLang="ko-KR" dirty="0" smtClean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594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여기서는 데이터과학에서 자주 사용하는 정형화된 데이터에 대하여 설명합니다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데이터 란 </a:t>
            </a:r>
            <a:r>
              <a:rPr lang="en-US" altLang="ko-KR" dirty="0" smtClean="0"/>
              <a:t> </a:t>
            </a:r>
            <a:r>
              <a:rPr lang="ko-KR" altLang="en-US" dirty="0" smtClean="0"/>
              <a:t>과거의 사례들을 표의 형식으로 정리해 놓은 것입니다</a:t>
            </a:r>
            <a:r>
              <a:rPr lang="en-US" altLang="ko-KR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아래 표를 보면서 설명하도록 하겠습니다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이 표는 용돈 예측에 관련된 데이터를 나타내고 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이 표의 각 행은 하나의 사례를 벡터의 형식으로 나타냅니다</a:t>
            </a:r>
            <a:r>
              <a:rPr lang="en-US" altLang="ko-KR" baseline="0" dirty="0" smtClean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여기서 </a:t>
            </a:r>
            <a:r>
              <a:rPr lang="ko-KR" altLang="en-US" dirty="0" err="1" smtClean="0"/>
              <a:t>사례란</a:t>
            </a:r>
            <a:r>
              <a:rPr lang="ko-KR" altLang="en-US" dirty="0" smtClean="0"/>
              <a:t> 한차례의 용돈 요구의 시도에서 상황과 성패의 결과를 나타냅니다</a:t>
            </a:r>
            <a:r>
              <a:rPr lang="en-US" altLang="ko-KR" dirty="0" smtClean="0"/>
              <a:t>.</a:t>
            </a:r>
            <a:r>
              <a:rPr lang="en-US" altLang="ko-KR" baseline="0" dirty="0" smtClean="0"/>
              <a:t> </a:t>
            </a:r>
            <a:r>
              <a:rPr lang="ko-KR" altLang="en-US" dirty="0" smtClean="0"/>
              <a:t>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예측 모델의 입력 값과 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결과 값을 벡터 형식으로 나타낸 것입니다</a:t>
            </a:r>
            <a:r>
              <a:rPr lang="en-US" altLang="ko-KR" baseline="0" dirty="0" smtClean="0"/>
              <a:t>.  </a:t>
            </a:r>
            <a:r>
              <a:rPr lang="ko-KR" altLang="en-US" baseline="0" dirty="0" smtClean="0"/>
              <a:t>여기서 벡터의 형식이란 포함하고 있는 요소들의 숫자와 순서가 모든 사례들에 대하여 일정하게 고정되어 있다는 것입니다</a:t>
            </a:r>
            <a:r>
              <a:rPr lang="en-US" altLang="ko-KR" baseline="0" dirty="0" smtClean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 smtClean="0"/>
              <a:t>각 사례 마다 여섯 개의 열 또는 </a:t>
            </a:r>
            <a:r>
              <a:rPr lang="ko-KR" altLang="en-US" baseline="0" dirty="0" err="1" smtClean="0"/>
              <a:t>요소을</a:t>
            </a:r>
            <a:r>
              <a:rPr lang="ko-KR" altLang="en-US" baseline="0" dirty="0" smtClean="0"/>
              <a:t> 포함하고 있는 것을 볼 수 있는 데요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각 열 또는 요소마다 하나의 </a:t>
            </a:r>
            <a:r>
              <a:rPr lang="ko-KR" altLang="en-US" baseline="0" dirty="0" err="1" smtClean="0"/>
              <a:t>변수값를</a:t>
            </a:r>
            <a:r>
              <a:rPr lang="ko-KR" altLang="en-US" baseline="0" dirty="0" smtClean="0"/>
              <a:t> 나타내고 있습니다</a:t>
            </a:r>
            <a:r>
              <a:rPr lang="en-US" altLang="ko-KR" baseline="0" dirty="0" smtClean="0"/>
              <a:t>. 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표의 각 열은 변수를 나타냅니다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 표의 첫번째 행 또는 </a:t>
            </a:r>
            <a:r>
              <a:rPr lang="ko-KR" altLang="en-US" baseline="0" dirty="0" err="1" smtClean="0"/>
              <a:t>머지줄</a:t>
            </a:r>
            <a:r>
              <a:rPr lang="ko-KR" altLang="en-US" baseline="0" dirty="0" smtClean="0"/>
              <a:t> 행은 변수의 이름을 나타내고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예를 들어 </a:t>
            </a:r>
            <a:r>
              <a:rPr lang="ko-KR" altLang="en-US" baseline="0" dirty="0" err="1" smtClean="0"/>
              <a:t>첫열은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사례번호를</a:t>
            </a:r>
            <a:r>
              <a:rPr lang="ko-KR" altLang="en-US" baseline="0" dirty="0" smtClean="0"/>
              <a:t> 나타내는 변수이며 각 사례를 구분하기 위하여 사용됩니다</a:t>
            </a:r>
            <a:r>
              <a:rPr lang="en-US" altLang="ko-KR" baseline="0" dirty="0" smtClean="0"/>
              <a:t>. </a:t>
            </a:r>
            <a:r>
              <a:rPr lang="ko-KR" altLang="en-US" baseline="0" dirty="0" err="1" smtClean="0"/>
              <a:t>두번쨰</a:t>
            </a:r>
            <a:r>
              <a:rPr lang="ko-KR" altLang="en-US" baseline="0" dirty="0" smtClean="0"/>
              <a:t> 열은 엄마의 기분을 상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중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하로 구분 하여 나타낸 것입니다</a:t>
            </a:r>
            <a:r>
              <a:rPr lang="en-US" altLang="ko-KR" baseline="0" dirty="0" smtClean="0"/>
              <a:t>. </a:t>
            </a:r>
          </a:p>
          <a:p>
            <a:r>
              <a:rPr lang="en-US" altLang="ko-KR" baseline="0" dirty="0" smtClean="0"/>
              <a:t/>
            </a:r>
            <a:br>
              <a:rPr lang="en-US" altLang="ko-KR" baseline="0" dirty="0" smtClean="0"/>
            </a:br>
            <a:r>
              <a:rPr lang="ko-KR" altLang="en-US" baseline="0" dirty="0" smtClean="0"/>
              <a:t>세 번째 열 부터는 각각 주가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온도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습도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결과의 성패를 나타냅니다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표의 두번째 행을 읽어 보도록 합시다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 사례는 </a:t>
            </a:r>
            <a:r>
              <a:rPr lang="ko-KR" altLang="en-US" baseline="0" dirty="0" err="1" smtClean="0"/>
              <a:t>사례번호가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1</a:t>
            </a:r>
            <a:r>
              <a:rPr lang="ko-KR" altLang="en-US" baseline="0" dirty="0" smtClean="0"/>
              <a:t>이며 용돈 요구를 시도했을 당시 엄마의 기분은 상이었고 주가는 </a:t>
            </a:r>
            <a:r>
              <a:rPr lang="en-US" altLang="ko-KR" baseline="0" dirty="0" smtClean="0"/>
              <a:t>2000 </a:t>
            </a:r>
            <a:r>
              <a:rPr lang="ko-KR" altLang="en-US" baseline="0" dirty="0" smtClean="0"/>
              <a:t>이었습니다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err="1" smtClean="0"/>
              <a:t>이사례에서</a:t>
            </a:r>
            <a:r>
              <a:rPr lang="ko-KR" altLang="en-US" baseline="0" dirty="0" smtClean="0"/>
              <a:t> 시도의 결과 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성패는 성공이었다는 것을 알 수 있습니다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정형화된 데이터는 표 또는 행렬의 형식으로 나타내어 집니다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그러나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수학에서의 행렬과의 차이점은 데이터에서는 결측치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그러니까 빠진 값이 있을 수 있다는 것입니다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예를 들면 사례 </a:t>
            </a:r>
            <a:r>
              <a:rPr lang="en-US" altLang="ko-KR" baseline="0" dirty="0" smtClean="0"/>
              <a:t>5</a:t>
            </a:r>
            <a:r>
              <a:rPr lang="ko-KR" altLang="en-US" baseline="0" dirty="0" smtClean="0"/>
              <a:t>번의 경우 엄마의 기분이 모름으로 되어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이렇게 데이터에는 값이 없는 칸이 존재할 수 있다는 것입니다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데이터 과학에서는 사례를 레코드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객체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데이터포인트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벡터라고도</a:t>
            </a:r>
            <a:r>
              <a:rPr lang="ko-KR" altLang="en-US" baseline="0" dirty="0" smtClean="0"/>
              <a:t> 부릅니다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또한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변수는 속성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필드</a:t>
            </a:r>
            <a:r>
              <a:rPr lang="en-US" altLang="ko-KR" baseline="0" dirty="0" smtClean="0"/>
              <a:t>, attribute </a:t>
            </a:r>
            <a:r>
              <a:rPr lang="ko-KR" altLang="en-US" baseline="0" dirty="0" smtClean="0"/>
              <a:t>로 부르기도 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데이터 과학은 융합 분야 이므로 여러 분야에서 사용하던 용어를 그대로 이어 받아 사용하는 경우가 많아서 여러 개의 이름을 동시에 사용합니다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5315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예측</a:t>
            </a:r>
            <a:r>
              <a:rPr lang="ko-KR" altLang="en-US" baseline="0" dirty="0" smtClean="0"/>
              <a:t> 분석에 사용되는 데이터의 경우 변수들을 크게 두가지 종류로 나눌 수 있습니다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dirty="0" smtClean="0"/>
              <a:t>첫번째로 예측 모델의 입력으로 사용되는 변수인데요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 변수들을 예측변수 라고 부릅니다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그리고 예측 모델이 출력하는 변수 또는 예측하고자 하는 변수를 목표 변수 </a:t>
            </a:r>
            <a:r>
              <a:rPr lang="ko-KR" altLang="en-US" dirty="0" err="1" smtClean="0"/>
              <a:t>라고</a:t>
            </a:r>
            <a:r>
              <a:rPr lang="ko-KR" altLang="en-US" dirty="0" smtClean="0"/>
              <a:t> 부릅니다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예측 분석의 재료로 사용되는 데이터에는 반드시 하나의 </a:t>
            </a:r>
            <a:r>
              <a:rPr lang="ko-KR" altLang="en-US" dirty="0" err="1" smtClean="0"/>
              <a:t>목표변수가</a:t>
            </a:r>
            <a:r>
              <a:rPr lang="ko-KR" altLang="en-US" dirty="0" smtClean="0"/>
              <a:t> 정해져 있어야 하며 목표 </a:t>
            </a:r>
            <a:r>
              <a:rPr lang="ko-KR" altLang="en-US" dirty="0" err="1" smtClean="0"/>
              <a:t>변수외의</a:t>
            </a:r>
            <a:r>
              <a:rPr lang="ko-KR" altLang="en-US" dirty="0" smtClean="0"/>
              <a:t> 다른 변수들은 </a:t>
            </a:r>
            <a:r>
              <a:rPr lang="ko-KR" altLang="en-US" dirty="0" err="1" smtClean="0"/>
              <a:t>예측변수가</a:t>
            </a:r>
            <a:r>
              <a:rPr lang="ko-KR" altLang="en-US" dirty="0" smtClean="0"/>
              <a:t> 됩니다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용돈 데이터의 경우 </a:t>
            </a:r>
            <a:r>
              <a:rPr lang="ko-KR" altLang="en-US" dirty="0" err="1" smtClean="0"/>
              <a:t>목표변수는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성패변수</a:t>
            </a:r>
            <a:r>
              <a:rPr lang="ko-KR" altLang="en-US" dirty="0" smtClean="0"/>
              <a:t> 이며 나머지 </a:t>
            </a:r>
            <a:r>
              <a:rPr lang="ko-KR" altLang="en-US" dirty="0" err="1" smtClean="0"/>
              <a:t>다섯개의</a:t>
            </a:r>
            <a:r>
              <a:rPr lang="ko-KR" altLang="en-US" dirty="0" smtClean="0"/>
              <a:t> 변수들은 </a:t>
            </a:r>
            <a:r>
              <a:rPr lang="ko-KR" altLang="en-US" dirty="0" err="1" smtClean="0"/>
              <a:t>예측변수가</a:t>
            </a:r>
            <a:r>
              <a:rPr lang="ko-KR" altLang="en-US" dirty="0" smtClean="0"/>
              <a:t> 됩니다</a:t>
            </a:r>
            <a:r>
              <a:rPr lang="en-US" altLang="ko-KR" dirty="0" smtClean="0"/>
              <a:t>. </a:t>
            </a:r>
          </a:p>
          <a:p>
            <a:r>
              <a:rPr lang="en-US" altLang="ko-KR" dirty="0" smtClean="0"/>
              <a:t> </a:t>
            </a:r>
          </a:p>
          <a:p>
            <a:r>
              <a:rPr lang="ko-KR" altLang="en-US" dirty="0" smtClean="0"/>
              <a:t>또한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예측 변수와 </a:t>
            </a:r>
            <a:r>
              <a:rPr lang="ko-KR" altLang="en-US" dirty="0" err="1" smtClean="0"/>
              <a:t>목표변수를</a:t>
            </a:r>
            <a:r>
              <a:rPr lang="ko-KR" altLang="en-US" dirty="0" smtClean="0"/>
              <a:t> 각각 독립변수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종속 변수라고 부르기도 합니다</a:t>
            </a:r>
            <a:r>
              <a:rPr lang="en-US" altLang="ko-KR" dirty="0" smtClean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724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완성된 예측 모델을 활용하는 단계에서는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예측 모델에 입력되는 사례에 대해서는 목표변수값을 모르는 경우가 일반적입니다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예측 모델에 예측 변수 값을 입력해 주면 예측 모델은 이 값들을 재료로 하여 목표 변수</a:t>
            </a:r>
            <a:r>
              <a:rPr lang="ko-KR" altLang="en-US" baseline="0" dirty="0" smtClean="0"/>
              <a:t> 값에 대한 예측 값을 계산하여 줍니다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smtClean="0"/>
              <a:t>  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7442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데이터를 두 가지 셋으로 구분을 하는 데요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학습 데이터 셋은 모델을 생성하기위한 재료로 사용되는 데이터 셋이며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시험 데이터 셋은 학습이 완료된 모델의 성능 시험을 위하여 사용하는 데이터 셋입니다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예측 모델의 정확한 성능 평가를 위해서는 두셋이 서로 중복되는 부분이 없도록 즉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임의의 사례를 두 데이터 셋이 공유하는 일이 없도록 학습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시험 데이터 셋을 구성하여야 함</a:t>
            </a:r>
            <a:r>
              <a:rPr lang="en-US" altLang="ko-KR" dirty="0" smtClean="0"/>
              <a:t>. </a:t>
            </a:r>
            <a:r>
              <a:rPr lang="ko-KR" altLang="en-US" dirty="0" smtClean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62529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모델을 완성한 다음에는</a:t>
            </a:r>
            <a:r>
              <a:rPr lang="ko-KR" altLang="en-US" baseline="0" dirty="0" smtClean="0"/>
              <a:t> 모델의 성능을 평가할 수 있습니다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dirty="0" smtClean="0"/>
              <a:t>성능 평가는 매우 중요한 작업입니다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왜냐 하면 많은 </a:t>
            </a:r>
            <a:r>
              <a:rPr lang="ko-KR" altLang="en-US" dirty="0" err="1" smtClean="0"/>
              <a:t>예측분석</a:t>
            </a:r>
            <a:r>
              <a:rPr lang="ko-KR" altLang="en-US" dirty="0" smtClean="0"/>
              <a:t> 방법이 개발 되어 있어서 여러가지 방법으로 모델 생성을 시도해 볼 수 가 있는 데요</a:t>
            </a:r>
            <a:r>
              <a:rPr lang="en-US" altLang="ko-KR" dirty="0" smtClean="0"/>
              <a:t>. </a:t>
            </a:r>
            <a:r>
              <a:rPr lang="ko-KR" altLang="en-US" dirty="0" smtClean="0"/>
              <a:t>우리는 이렇게 서로 다른 방법으로 만들어진 여러 개의 모델 중에 최적한 성능을 가지는 모델을 선택할 필요가 있기 때문 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일반적으로 예측 모델의 성능은 속도 보다는 예측의 정확도를 기준으로 평가합니다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예측 정확도는 시험용 데이터 셋에 들어 있는 사례들을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모델에 적용한 후 화면의 식에서 처럼 시험용 사례들 중 </a:t>
            </a:r>
            <a:r>
              <a:rPr lang="ko-KR" altLang="en-US" dirty="0" err="1" smtClean="0"/>
              <a:t>정분류된</a:t>
            </a:r>
            <a:r>
              <a:rPr lang="ko-KR" altLang="en-US" dirty="0" smtClean="0"/>
              <a:t> 사례들의 비율로 계산을 할 수 있습니다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 비율을 </a:t>
            </a:r>
            <a:r>
              <a:rPr lang="ko-KR" altLang="en-US" dirty="0" err="1" smtClean="0"/>
              <a:t>퍼센테지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0 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1 </a:t>
            </a:r>
            <a:r>
              <a:rPr lang="ko-KR" altLang="en-US" dirty="0" smtClean="0"/>
              <a:t>사이의 소수로 내는 것이 일반적입니다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여기에서 </a:t>
            </a:r>
            <a:r>
              <a:rPr lang="ko-KR" altLang="en-US" dirty="0" err="1" smtClean="0"/>
              <a:t>정분류라</a:t>
            </a:r>
            <a:r>
              <a:rPr lang="ko-KR" altLang="en-US" dirty="0" smtClean="0"/>
              <a:t> 함은 데이터 셋에 실제 기록된 </a:t>
            </a:r>
            <a:r>
              <a:rPr lang="ko-KR" altLang="en-US" dirty="0" err="1" smtClean="0"/>
              <a:t>목표변수</a:t>
            </a:r>
            <a:r>
              <a:rPr lang="ko-KR" altLang="en-US" dirty="0" smtClean="0"/>
              <a:t> 값과 모델이</a:t>
            </a:r>
            <a:r>
              <a:rPr lang="ko-KR" altLang="en-US" baseline="0" dirty="0" smtClean="0"/>
              <a:t> 계산한 </a:t>
            </a:r>
            <a:r>
              <a:rPr lang="ko-KR" altLang="en-US" baseline="0" dirty="0" err="1" smtClean="0"/>
              <a:t>예측값이</a:t>
            </a:r>
            <a:r>
              <a:rPr lang="ko-KR" altLang="en-US" baseline="0" dirty="0" smtClean="0"/>
              <a:t> 동일한 경우이며 </a:t>
            </a:r>
            <a:r>
              <a:rPr lang="ko-KR" altLang="en-US" baseline="0" dirty="0" err="1" smtClean="0"/>
              <a:t>오분류란</a:t>
            </a:r>
            <a:r>
              <a:rPr lang="ko-KR" altLang="en-US" baseline="0" dirty="0" smtClean="0"/>
              <a:t> 그렇지 않은 경우를 의미합니다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4226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 강의에서 다루어질 내용 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먼저 데이터과학이 무엇인지 어떻게 활용이 되는 지에 대하여 살펴 봅니다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그리고 데이터과학의 두가지 분석 방법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즉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기술분석과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예측분석이</a:t>
            </a:r>
            <a:r>
              <a:rPr lang="ko-KR" altLang="en-US" dirty="0" smtClean="0"/>
              <a:t> 어떻게 다른지 알아보겠습니다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또한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간단한 사례를 들어 예측모델에 대하여</a:t>
            </a:r>
            <a:r>
              <a:rPr lang="ko-KR" altLang="en-US" baseline="0" dirty="0" smtClean="0"/>
              <a:t> 설명하고 </a:t>
            </a:r>
            <a:r>
              <a:rPr lang="ko-KR" altLang="en-US" baseline="0" dirty="0" err="1" smtClean="0"/>
              <a:t>예측모델의</a:t>
            </a:r>
            <a:r>
              <a:rPr lang="ko-KR" altLang="en-US" baseline="0" dirty="0" smtClean="0"/>
              <a:t> 성능 측정에 대해서도 알아 겠습니다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smtClean="0"/>
              <a:t>마지막으로 데이터와 데이터에 관련된 용어들에 대해서도 설명하도록 하겠습니다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0992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이번 슬라이드에서는 변수의 종류에 대하여 설명하겠습니다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변수의 값이 종류를 나타내느냐 또는 양을 </a:t>
            </a:r>
            <a:r>
              <a:rPr lang="ko-KR" altLang="en-US" dirty="0" err="1" smtClean="0"/>
              <a:t>나타내느냐에</a:t>
            </a:r>
            <a:r>
              <a:rPr lang="ko-KR" altLang="en-US" dirty="0" smtClean="0"/>
              <a:t> 따라 </a:t>
            </a:r>
            <a:r>
              <a:rPr lang="ko-KR" altLang="en-US" dirty="0" err="1" smtClean="0"/>
              <a:t>범주형과</a:t>
            </a:r>
            <a:r>
              <a:rPr lang="ko-KR" altLang="en-US" dirty="0" smtClean="0"/>
              <a:t> 수치형 의 </a:t>
            </a:r>
            <a:r>
              <a:rPr lang="ko-KR" altLang="en-US" dirty="0" err="1" smtClean="0"/>
              <a:t>두종류로</a:t>
            </a:r>
            <a:r>
              <a:rPr lang="ko-KR" altLang="en-US" dirty="0" smtClean="0"/>
              <a:t> 나눌 수 있는 데요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먼저 범주형</a:t>
            </a:r>
            <a:r>
              <a:rPr lang="en-US" altLang="ko-KR" dirty="0" smtClean="0"/>
              <a:t>, </a:t>
            </a:r>
            <a:r>
              <a:rPr lang="ko-KR" altLang="en-US" dirty="0" smtClean="0"/>
              <a:t>또는 </a:t>
            </a:r>
            <a:r>
              <a:rPr lang="ko-KR" altLang="en-US" dirty="0" err="1" smtClean="0"/>
              <a:t>명목형은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변수값이</a:t>
            </a:r>
            <a:r>
              <a:rPr lang="ko-KR" altLang="en-US" dirty="0" smtClean="0"/>
              <a:t> 종류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이름을 나타냅니다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따라서 변수가 가질 수 있는 값의 수가 유한 합니다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예를 들어 용돈 데이터 에서 엄마의 기분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성패 등이 </a:t>
            </a:r>
            <a:r>
              <a:rPr lang="ko-KR" altLang="en-US" dirty="0" err="1" smtClean="0"/>
              <a:t>범주형이며</a:t>
            </a:r>
            <a:r>
              <a:rPr lang="ko-KR" altLang="en-US" dirty="0" smtClean="0"/>
              <a:t> 직업</a:t>
            </a:r>
            <a:r>
              <a:rPr lang="en-US" altLang="ko-KR" dirty="0" smtClean="0"/>
              <a:t>,</a:t>
            </a:r>
            <a:r>
              <a:rPr lang="ko-KR" altLang="en-US" dirty="0" smtClean="0"/>
              <a:t>또는  </a:t>
            </a:r>
            <a:r>
              <a:rPr lang="en-US" altLang="ko-KR" dirty="0" smtClean="0"/>
              <a:t>ABC </a:t>
            </a:r>
            <a:r>
              <a:rPr lang="ko-KR" altLang="en-US" dirty="0" smtClean="0"/>
              <a:t>로 나타내어진 학점도 </a:t>
            </a:r>
            <a:r>
              <a:rPr lang="ko-KR" altLang="en-US" dirty="0" err="1" smtClean="0"/>
              <a:t>범주형의</a:t>
            </a:r>
            <a:r>
              <a:rPr lang="ko-KR" altLang="en-US" dirty="0" smtClean="0"/>
              <a:t> 예라고 할 수 있습니다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다음은 수치형인데요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이러한 변수들은 </a:t>
            </a:r>
            <a:r>
              <a:rPr lang="ko-KR" altLang="en-US" dirty="0" err="1" smtClean="0"/>
              <a:t>변수값이</a:t>
            </a:r>
            <a:r>
              <a:rPr lang="ko-KR" altLang="en-US" dirty="0" smtClean="0"/>
              <a:t> 양</a:t>
            </a:r>
            <a:r>
              <a:rPr lang="en-US" altLang="ko-KR" dirty="0" smtClean="0"/>
              <a:t>, </a:t>
            </a:r>
            <a:r>
              <a:rPr lang="ko-KR" altLang="en-US" dirty="0" smtClean="0"/>
              <a:t>또는 정도를 나타냅니다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대개 정수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실수등의</a:t>
            </a:r>
            <a:r>
              <a:rPr lang="ko-KR" altLang="en-US" dirty="0" smtClean="0"/>
              <a:t> 숫자로 </a:t>
            </a:r>
            <a:r>
              <a:rPr lang="ko-KR" altLang="en-US" dirty="0" err="1" smtClean="0"/>
              <a:t>표현되구요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변수가 가질 수 있는 값의 수가 무한 합니다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여기서 주의 할 점은 숫자로 표현되어 있다고 </a:t>
            </a:r>
            <a:r>
              <a:rPr lang="ko-KR" altLang="en-US" dirty="0" err="1" smtClean="0"/>
              <a:t>수치형은</a:t>
            </a:r>
            <a:r>
              <a:rPr lang="ko-KR" altLang="en-US" dirty="0" smtClean="0"/>
              <a:t> 아니라는 점입니다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만일 직업 변수를 나타내기 위하여 각각 다른 직업을 </a:t>
            </a:r>
            <a:r>
              <a:rPr lang="en-US" altLang="ko-KR" dirty="0" smtClean="0"/>
              <a:t>1, 2, 3 </a:t>
            </a:r>
            <a:r>
              <a:rPr lang="ko-KR" altLang="en-US" dirty="0" smtClean="0"/>
              <a:t>의 정수로 코딩했다 할 지라도 이 숫자는 직업의 종류를 나타내므로 직업 변수는 </a:t>
            </a:r>
            <a:r>
              <a:rPr lang="ko-KR" altLang="en-US" dirty="0" err="1" smtClean="0"/>
              <a:t>수치형이라고</a:t>
            </a:r>
            <a:r>
              <a:rPr lang="ko-KR" altLang="en-US" dirty="0" smtClean="0"/>
              <a:t> 할 수 있습니다</a:t>
            </a:r>
            <a:r>
              <a:rPr lang="en-US" altLang="ko-KR" dirty="0" smtClean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9681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데이터는 데이터가 나타내어진 형식에 따라 정형 및 비정형 데이터로 나누어 볼 수 있습니다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정형데이터란 표의 형식으로 나타내어진 데이터로 우리가 사례로써 보았던 용돈 데이터가 하나의 예입니다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비정형 데이터란 표 </a:t>
            </a:r>
            <a:r>
              <a:rPr lang="ko-KR" altLang="en-US" baseline="0" dirty="0" smtClean="0"/>
              <a:t>형식 이외의 형식을 가지며 </a:t>
            </a:r>
            <a:r>
              <a:rPr lang="ko-KR" altLang="en-US" dirty="0" smtClean="0"/>
              <a:t>텍스트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영상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사운드 등의 멀티 미디어 데이터가  예가 될 수 있습니다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이외에도 비정형 데이터의 사례에는  문서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웹페이지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시스템 로그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등이 있습니다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smtClean="0"/>
              <a:t>이러한 데이터를 분석 하기 위해서는 해당 분야의 전문 적인 처리 방법을 거쳐 정형 데이터로 변환하여 정형 데이터를 분석하는 방법을 사용합니다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또한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기계학습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빅데이터에서는 이러한 비정형 데이터를 처리하는 알고리즘을 다루기도 합니다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2406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마지막으로 </a:t>
            </a:r>
            <a:r>
              <a:rPr lang="ko-KR" altLang="en-US" dirty="0" err="1" smtClean="0"/>
              <a:t>이시간에</a:t>
            </a:r>
            <a:r>
              <a:rPr lang="ko-KR" altLang="en-US" dirty="0" smtClean="0"/>
              <a:t> 강의 했던 내용을 요약해 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err="1" smtClean="0"/>
              <a:t>이시간에는</a:t>
            </a:r>
            <a:r>
              <a:rPr lang="ko-KR" altLang="en-US" dirty="0" smtClean="0"/>
              <a:t> 데이터 과학에 대하여 간단하게 소개하였습니다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데이터 과학의 두가지 분석 방법인 기술 및 </a:t>
            </a:r>
            <a:r>
              <a:rPr lang="ko-KR" altLang="en-US" dirty="0" err="1" smtClean="0"/>
              <a:t>예측분석에</a:t>
            </a:r>
            <a:r>
              <a:rPr lang="ko-KR" altLang="en-US" dirty="0" smtClean="0"/>
              <a:t> 대하여 </a:t>
            </a:r>
            <a:r>
              <a:rPr lang="ko-KR" altLang="en-US" dirty="0" err="1" smtClean="0"/>
              <a:t>설명했구요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용돈 예측의 사례를 들어 예측 모델에 대하여 살펴 봤습니다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또한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데이터에 대해서도 간단하게 소개 </a:t>
            </a:r>
            <a:r>
              <a:rPr lang="ko-KR" altLang="en-US" dirty="0" err="1" smtClean="0"/>
              <a:t>하였는</a:t>
            </a:r>
            <a:r>
              <a:rPr lang="ko-KR" altLang="en-US" dirty="0" smtClean="0"/>
              <a:t> 데요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데이터에 관련된 여러가지용어에 대해서도 알아 봤습니다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변수는 변수가 나타내는 내용에 따라 크게 </a:t>
            </a:r>
            <a:r>
              <a:rPr lang="ko-KR" altLang="en-US" dirty="0" err="1" smtClean="0"/>
              <a:t>명목형와</a:t>
            </a:r>
            <a:r>
              <a:rPr lang="ko-KR" altLang="en-US" dirty="0" smtClean="0"/>
              <a:t> 수치형 변수로 나누어 집니다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마지막으로 </a:t>
            </a:r>
            <a:r>
              <a:rPr lang="ko-KR" altLang="en-US" dirty="0" err="1" smtClean="0"/>
              <a:t>예측모델의</a:t>
            </a:r>
            <a:r>
              <a:rPr lang="ko-KR" altLang="en-US" dirty="0" smtClean="0"/>
              <a:t> 성능 측정에 대해서도 간략하게 소개 하였습니다</a:t>
            </a:r>
            <a:r>
              <a:rPr lang="en-US" altLang="ko-KR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705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  <a:p>
            <a:r>
              <a:rPr lang="ko-KR" altLang="en-US" baseline="0" dirty="0" smtClean="0"/>
              <a:t>근래에는 모든 산업에서 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컴퓨터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IT </a:t>
            </a:r>
            <a:r>
              <a:rPr lang="ko-KR" altLang="en-US" baseline="0" dirty="0" smtClean="0"/>
              <a:t>기술이 적용되고 있으며  </a:t>
            </a:r>
            <a:r>
              <a:rPr lang="en-US" altLang="ko-KR" baseline="0" dirty="0" smtClean="0"/>
              <a:t/>
            </a:r>
            <a:br>
              <a:rPr lang="en-US" altLang="ko-KR" baseline="0" dirty="0" smtClean="0"/>
            </a:br>
            <a:r>
              <a:rPr lang="ko-KR" altLang="en-US" baseline="0" dirty="0" smtClean="0"/>
              <a:t>산업활동의 전 과정에서 데이터가 많은 양으로 또한 복잡한 형태로 산출 되고 있습니다</a:t>
            </a:r>
            <a:r>
              <a:rPr lang="en-US" altLang="ko-KR" baseline="0" dirty="0" smtClean="0"/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baseline="0" dirty="0" smtClean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 smtClean="0"/>
              <a:t>데이터과학은이 데이터를 활용할 수 있게 해 줍니다</a:t>
            </a:r>
            <a:r>
              <a:rPr lang="en-US" altLang="ko-KR" baseline="0" dirty="0" smtClean="0"/>
              <a:t>. </a:t>
            </a:r>
            <a:br>
              <a:rPr lang="en-US" altLang="ko-KR" baseline="0" dirty="0" smtClean="0"/>
            </a:br>
            <a:endParaRPr lang="en-US" altLang="ko-KR" baseline="0" dirty="0" smtClean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데이터 과학의 여러가지 기법들을 활용하면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데이터를 분석하여 유용하고 새로운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정보나 지식을 추출할 수 가 있습니다</a:t>
            </a:r>
            <a:r>
              <a:rPr lang="en-US" altLang="ko-KR" dirty="0" smtClean="0"/>
              <a:t>. 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이렇게 데이터 과학에서 결과로써 내 놓는 정보나 지식은  여러 산업분야에서 중요한 의사 결정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선택등에</a:t>
            </a:r>
            <a:r>
              <a:rPr lang="ko-KR" altLang="en-US" baseline="0" dirty="0" smtClean="0"/>
              <a:t> 도움을 주어 공익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매출 등을 증대할 수 있습니다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데이터 과학에서는 통계학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인공 지능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기계학습등의 여러가지 기법을 융합하여 데이터 분석에 활용합니다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데이터 과학이 이들 분야와 차별되는 점은 데이터 과학에서는 기술 자체 보다는 기술의 활용에 더 중점을 둔다는 것입니다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 </a:t>
            </a:r>
            <a:endParaRPr lang="en-US" altLang="ko-KR" baseline="0" dirty="0" smtClean="0"/>
          </a:p>
          <a:p>
            <a:r>
              <a:rPr lang="ko-KR" altLang="en-US" baseline="0" dirty="0" smtClean="0"/>
              <a:t>이러한 </a:t>
            </a:r>
            <a:r>
              <a:rPr lang="ko-KR" altLang="en-US" baseline="0" dirty="0" err="1" smtClean="0"/>
              <a:t>데이터과학</a:t>
            </a:r>
            <a:r>
              <a:rPr lang="ko-KR" altLang="en-US" baseline="0" dirty="0" smtClean="0"/>
              <a:t> 기술을 데이터 </a:t>
            </a:r>
            <a:r>
              <a:rPr lang="ko-KR" altLang="en-US" baseline="0" dirty="0" err="1" smtClean="0"/>
              <a:t>마이닝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또는 빅데이터라는 말로 부르기도 합니다</a:t>
            </a:r>
            <a:r>
              <a:rPr lang="en-US" altLang="ko-KR" baseline="0" dirty="0" smtClean="0"/>
              <a:t>. </a:t>
            </a:r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98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데이터과학에서</a:t>
            </a:r>
            <a:r>
              <a:rPr lang="ko-KR" altLang="en-US" baseline="0" dirty="0" smtClean="0"/>
              <a:t> 사용하는 분석 방법들은 크게 두가지로 나눌 수 있습니다</a:t>
            </a:r>
            <a:r>
              <a:rPr lang="en-US" altLang="ko-KR" baseline="0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첫번째는 기술 분석 인데요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영어로는 </a:t>
            </a:r>
            <a:r>
              <a:rPr lang="en-US" altLang="ko-KR" dirty="0" smtClean="0"/>
              <a:t>descriptive</a:t>
            </a:r>
            <a:r>
              <a:rPr lang="en-US" altLang="ko-KR" baseline="0" dirty="0" smtClean="0"/>
              <a:t> analysis </a:t>
            </a:r>
            <a:r>
              <a:rPr lang="ko-KR" altLang="en-US" baseline="0" dirty="0" smtClean="0"/>
              <a:t>라고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여기서 기술이란 </a:t>
            </a:r>
            <a:r>
              <a:rPr lang="en-US" altLang="ko-KR" baseline="0" dirty="0" smtClean="0"/>
              <a:t>technology </a:t>
            </a:r>
            <a:r>
              <a:rPr lang="ko-KR" altLang="en-US" baseline="0" dirty="0" smtClean="0"/>
              <a:t>의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기술이 아닌 무엇인가를 표현 한다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묘사한다는 뜻입니다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바로 데이터를 묘사한다라는 말인데요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이것은 많은 양의 숫자나 문자로 표시되어 있는 </a:t>
            </a:r>
            <a:r>
              <a:rPr lang="en-US" altLang="ko-KR" baseline="0" dirty="0" smtClean="0"/>
              <a:t/>
            </a:r>
            <a:br>
              <a:rPr lang="en-US" altLang="ko-KR" baseline="0" dirty="0" smtClean="0"/>
            </a:br>
            <a:r>
              <a:rPr lang="ko-KR" altLang="en-US" baseline="0" dirty="0" smtClean="0"/>
              <a:t>데이터를 분석하여 </a:t>
            </a:r>
            <a:r>
              <a:rPr lang="ko-KR" altLang="en-US" baseline="0" dirty="0" err="1" smtClean="0"/>
              <a:t>그속에</a:t>
            </a:r>
            <a:r>
              <a:rPr lang="ko-KR" altLang="en-US" baseline="0" dirty="0" smtClean="0"/>
              <a:t> 담겨 있는 정보를 사람이 이해 하기 쉬운 방식으로 설명해 주는 것을 말합니다</a:t>
            </a:r>
            <a:r>
              <a:rPr lang="en-US" altLang="ko-KR" baseline="0" dirty="0" smtClean="0"/>
              <a:t>. 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예를 들어 </a:t>
            </a:r>
            <a:r>
              <a:rPr lang="en-US" altLang="ko-KR" baseline="0" dirty="0" smtClean="0"/>
              <a:t>2</a:t>
            </a:r>
            <a:r>
              <a:rPr lang="ko-KR" altLang="en-US" baseline="0" dirty="0" smtClean="0"/>
              <a:t>개의 반이 있고 각 반마다 학생이 </a:t>
            </a:r>
            <a:r>
              <a:rPr lang="ko-KR" altLang="en-US" baseline="0" dirty="0" err="1" smtClean="0"/>
              <a:t>오십명이</a:t>
            </a:r>
            <a:r>
              <a:rPr lang="ko-KR" altLang="en-US" baseline="0" dirty="0" smtClean="0"/>
              <a:t> 있다고 가정을 해 봅시다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학생들이 시험을 치를 경우 모두 </a:t>
            </a:r>
            <a:r>
              <a:rPr lang="en-US" altLang="ko-KR" baseline="0" dirty="0" smtClean="0"/>
              <a:t>100 </a:t>
            </a:r>
            <a:r>
              <a:rPr lang="ko-KR" altLang="en-US" baseline="0" dirty="0" smtClean="0"/>
              <a:t>개의 점수가 나오겠지요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선생님이 두 반의 성적을 비교해 보기를 원한다면 가장 간단한 방법은 각 반마다 시험 점수의 평균을 계산하여 보는 것입니다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각 반 마다 시험 점수는 </a:t>
            </a:r>
            <a:r>
              <a:rPr lang="ko-KR" altLang="en-US" baseline="0" dirty="0" err="1" smtClean="0"/>
              <a:t>오십개의</a:t>
            </a:r>
            <a:r>
              <a:rPr lang="ko-KR" altLang="en-US" baseline="0" dirty="0" smtClean="0"/>
              <a:t> 숫자로 이루어 져 있지만 이것들의 평균은 하나의 숫자 이며 </a:t>
            </a:r>
            <a:r>
              <a:rPr lang="ko-KR" altLang="en-US" baseline="0" dirty="0" err="1" smtClean="0"/>
              <a:t>오십개의</a:t>
            </a:r>
            <a:r>
              <a:rPr lang="ko-KR" altLang="en-US" baseline="0" dirty="0" smtClean="0"/>
              <a:t> 시험점수를 대표하는 값입니다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즉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오십개의</a:t>
            </a:r>
            <a:r>
              <a:rPr lang="ko-KR" altLang="en-US" baseline="0" dirty="0" smtClean="0"/>
              <a:t> 숫자를 하나의 숫자로 요약한 것입니다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사람이 </a:t>
            </a:r>
            <a:r>
              <a:rPr lang="ko-KR" altLang="en-US" baseline="0" dirty="0" err="1" smtClean="0"/>
              <a:t>오십개의</a:t>
            </a:r>
            <a:r>
              <a:rPr lang="ko-KR" altLang="en-US" baseline="0" dirty="0" smtClean="0"/>
              <a:t> 점수를 각각 읽어 봤자 쉽게 의미를 </a:t>
            </a:r>
            <a:r>
              <a:rPr lang="ko-KR" altLang="en-US" baseline="0" dirty="0" err="1" smtClean="0"/>
              <a:t>알수</a:t>
            </a:r>
            <a:r>
              <a:rPr lang="ko-KR" altLang="en-US" baseline="0" dirty="0" smtClean="0"/>
              <a:t> 없을 것입니다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그러나 평균이란 숫자로 요약해 놓으면 각 반이 얼마나 잘하는 가 또는 어느 반이 더 잘하는 가 </a:t>
            </a:r>
            <a:r>
              <a:rPr lang="ko-KR" altLang="en-US" baseline="0" dirty="0" err="1" smtClean="0"/>
              <a:t>를</a:t>
            </a:r>
            <a:r>
              <a:rPr lang="ko-KR" altLang="en-US" baseline="0" dirty="0" smtClean="0"/>
              <a:t> 빠르고 쉽게 알 수 있을 것입니다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이러한 과정을 요약</a:t>
            </a:r>
            <a:r>
              <a:rPr lang="en-US" altLang="ko-KR" baseline="0" dirty="0" smtClean="0"/>
              <a:t>,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abstraction </a:t>
            </a:r>
            <a:r>
              <a:rPr lang="ko-KR" altLang="en-US" baseline="0" dirty="0" smtClean="0"/>
              <a:t>이라고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원래의 객체가 양적 질적으로 크고 복잡할 경우에 이 객체 로 부터 필요한 요소나 속성만을 추출하여 이 객체를 대표할 수 있는 모델을 만드는 과정을 요약이라고 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물론 요약의 방법이나 방향은 모델을 어떠한 목적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용도로 </a:t>
            </a:r>
            <a:r>
              <a:rPr lang="ko-KR" altLang="en-US" baseline="0" dirty="0" err="1" smtClean="0"/>
              <a:t>사용하겠느냐에</a:t>
            </a:r>
            <a:r>
              <a:rPr lang="ko-KR" altLang="en-US" baseline="0" dirty="0" smtClean="0"/>
              <a:t> 따라 다르게 선택이 되어야 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err="1" smtClean="0"/>
              <a:t>두번쨰</a:t>
            </a:r>
            <a:r>
              <a:rPr lang="ko-KR" altLang="en-US" baseline="0" dirty="0" smtClean="0"/>
              <a:t> 기술 분석의 간단한 사례는 그래프 입니다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err="1" smtClean="0"/>
              <a:t>하루중의</a:t>
            </a:r>
            <a:r>
              <a:rPr lang="ko-KR" altLang="en-US" baseline="0" dirty="0" smtClean="0"/>
              <a:t> 기온 변화를 쉽게 이해하기 위해서는 측정된 온도를 숫자 형식으로 나타내는 것보다는 </a:t>
            </a:r>
            <a:endParaRPr lang="en-US" altLang="ko-KR" baseline="0" dirty="0" smtClean="0"/>
          </a:p>
          <a:p>
            <a:r>
              <a:rPr lang="ko-KR" altLang="en-US" baseline="0" dirty="0" smtClean="0"/>
              <a:t>시간 마다 변하는 온도를 </a:t>
            </a:r>
            <a:r>
              <a:rPr lang="ko-KR" altLang="en-US" baseline="0" dirty="0" err="1" smtClean="0"/>
              <a:t>꺽은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선그래프의</a:t>
            </a:r>
            <a:r>
              <a:rPr lang="ko-KR" altLang="en-US" baseline="0" dirty="0" smtClean="0"/>
              <a:t> 형식으로 보여주는 것이 더 좋을 것입니다</a:t>
            </a:r>
            <a:r>
              <a:rPr lang="en-US" altLang="ko-KR" baseline="0" dirty="0" smtClean="0"/>
              <a:t>. </a:t>
            </a:r>
            <a:br>
              <a:rPr lang="en-US" altLang="ko-KR" baseline="0" dirty="0" smtClean="0"/>
            </a:br>
            <a:r>
              <a:rPr lang="ko-KR" altLang="en-US" baseline="0" dirty="0" smtClean="0"/>
              <a:t>사람은 여러 개의 숫자를 한번에 이해하기가 쉽지 않습니다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그러나 그림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그래프는 직관적으로 이해합니다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이렇게 그래프로 기온의 변화를 나타낸다면 하루 중의 온도의 추이를 빠르게 한 눈에 알아 볼 수 있을 것입니다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두번째는 예측 분석 인데요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 </a:t>
            </a:r>
            <a:endParaRPr lang="en-US" altLang="ko-KR" baseline="0" dirty="0" smtClean="0"/>
          </a:p>
          <a:p>
            <a:r>
              <a:rPr lang="ko-KR" altLang="en-US" baseline="0" dirty="0" smtClean="0"/>
              <a:t>여기서는 축적되어 있는 데이터를 기반으로 미래를 예측할 수 있는 예측 모델을 만듭니다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사람들은 미래에 대하여 알고 싶어 합니다</a:t>
            </a:r>
            <a:r>
              <a:rPr lang="en-US" altLang="ko-KR" baseline="0" dirty="0" smtClean="0"/>
              <a:t>. </a:t>
            </a:r>
            <a:br>
              <a:rPr lang="en-US" altLang="ko-KR" baseline="0" dirty="0" smtClean="0"/>
            </a:br>
            <a:r>
              <a:rPr lang="ko-KR" altLang="en-US" baseline="0" dirty="0" smtClean="0"/>
              <a:t>미래의 일을 미리 알 수 있다면 닥쳐오는 위험에 대비 할 수도 있고 또 최적화된 선택을 함으로서 최고의 성과를 기대할 수 도 있을 것입니다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예를 들자면 오늘의 경제 상황을 기반으로 내일의 주식 가격을 예측할 수 있는 예측 모델을 만들 수 도 있을 것입니다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이미 축적되어 있는 경제와 주식에 관련된 데이터를 이용하여 경제 상황과 주식 가격 변동에 대한 관계를 알아 </a:t>
            </a:r>
            <a:r>
              <a:rPr lang="ko-KR" altLang="en-US" baseline="0" dirty="0" err="1" smtClean="0"/>
              <a:t>낼수</a:t>
            </a:r>
            <a:r>
              <a:rPr lang="ko-KR" altLang="en-US" baseline="0" dirty="0" smtClean="0"/>
              <a:t> 있고 이것을 예측 모델로 생성할 수 있습니다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또는 생산 공정에서 나오는 제품을 검사하여 자동으로 불량품을 가려내는 예측 모델도 생각해 볼 수 도 있을 것입니다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예측 모델은 미래 뿐만 아니라 사람이 알지 못하는 것을 예측해 내는 자동 시스템인 것입니다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  </a:t>
            </a:r>
            <a:endParaRPr lang="en-US" altLang="ko-KR" baseline="0" dirty="0" smtClean="0"/>
          </a:p>
          <a:p>
            <a:r>
              <a:rPr lang="ko-KR" altLang="en-US" baseline="0" dirty="0" smtClean="0"/>
              <a:t>바둑을 두는 </a:t>
            </a:r>
            <a:r>
              <a:rPr lang="ko-KR" altLang="en-US" baseline="0" dirty="0" err="1" smtClean="0"/>
              <a:t>알파고도</a:t>
            </a:r>
            <a:r>
              <a:rPr lang="ko-KR" altLang="en-US" baseline="0" dirty="0" smtClean="0"/>
              <a:t> 예측 모델의 한 사례라고 할 수 있습니다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48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지금 </a:t>
            </a:r>
            <a:r>
              <a:rPr lang="ko-KR" altLang="en-US" dirty="0" err="1" smtClean="0"/>
              <a:t>부터는</a:t>
            </a:r>
            <a:r>
              <a:rPr lang="ko-KR" altLang="en-US" dirty="0" smtClean="0"/>
              <a:t> 재미 있는 예제를 통하여 예측모델에 대하여 더 구체적으로 알아보기로 합시다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여러 분들은 엄마로 </a:t>
            </a:r>
            <a:r>
              <a:rPr lang="ko-KR" altLang="en-US" dirty="0" err="1" smtClean="0"/>
              <a:t>부터</a:t>
            </a:r>
            <a:r>
              <a:rPr lang="ko-KR" altLang="en-US" dirty="0" smtClean="0"/>
              <a:t> 용돈을 받아 본 경험이 많이 있을 것입니다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물론 정기적으로 일정액을 받을 수도 있겠지만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/>
            </a:r>
            <a:br>
              <a:rPr lang="en-US" altLang="ko-KR" baseline="0" dirty="0" smtClean="0"/>
            </a:br>
            <a:r>
              <a:rPr lang="ko-KR" altLang="en-US" baseline="0" dirty="0" smtClean="0"/>
              <a:t>무엇인 가 필요한 것이 있을 </a:t>
            </a:r>
            <a:r>
              <a:rPr lang="ko-KR" altLang="en-US" baseline="0" dirty="0" err="1" smtClean="0"/>
              <a:t>떄</a:t>
            </a:r>
            <a:r>
              <a:rPr lang="ko-KR" altLang="en-US" baseline="0" dirty="0" smtClean="0"/>
              <a:t>  엄마에게 용돈을 달라고 요구해 본 경험이 있었을 것입니다</a:t>
            </a:r>
            <a:r>
              <a:rPr lang="en-US" altLang="ko-KR" baseline="0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용돈을 요구했을 때 결과로써 엄마가 용돈을 주는 경우도 있고 그렇지 않은 경우도 있었을 것입니다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여기에서 주는 경우와 안주는 경우를 각각 성공과 실패로 정하기로 합시다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 </a:t>
            </a:r>
            <a:r>
              <a:rPr lang="en-US" altLang="ko-KR" baseline="0" dirty="0" smtClean="0"/>
              <a:t> 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759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  <a:p>
            <a:r>
              <a:rPr lang="ko-KR" altLang="en-US" dirty="0" smtClean="0"/>
              <a:t>여러분 들은 수많은 과거의 경험으로 </a:t>
            </a:r>
            <a:r>
              <a:rPr lang="ko-KR" altLang="en-US" dirty="0" err="1" smtClean="0"/>
              <a:t>부터</a:t>
            </a:r>
            <a:r>
              <a:rPr lang="ko-KR" altLang="en-US" dirty="0" smtClean="0"/>
              <a:t>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용돈을 요구 했을 때 대체로 어떠한 경우 에 성공을 했고 어떠한 경우에 실패를 </a:t>
            </a:r>
            <a:r>
              <a:rPr lang="ko-KR" altLang="en-US" dirty="0" err="1" smtClean="0"/>
              <a:t>했는</a:t>
            </a:r>
            <a:r>
              <a:rPr lang="ko-KR" altLang="en-US" dirty="0" smtClean="0"/>
              <a:t> 지에 대한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패턴을 </a:t>
            </a:r>
            <a:r>
              <a:rPr lang="ko-KR" altLang="en-US" dirty="0" err="1" smtClean="0"/>
              <a:t>머리속에</a:t>
            </a:r>
            <a:r>
              <a:rPr lang="ko-KR" altLang="en-US" dirty="0" smtClean="0"/>
              <a:t> 그릴 수 있을 것입니다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여기서 패턴이라 함은</a:t>
            </a:r>
            <a:r>
              <a:rPr lang="en-US" altLang="ko-KR" dirty="0" smtClean="0"/>
              <a:t> </a:t>
            </a:r>
            <a:r>
              <a:rPr lang="ko-KR" altLang="en-US" dirty="0" smtClean="0"/>
              <a:t>용돈을 요구했을 때의 여러가지 상황과  성패의 결과를 연관 시킨 관계를 말합니다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여러분들은 이러한 패턴을 바탕으로 엄마에게 용돈을 요구 했을 때 어떤 결과가 나올지 성패를 짐작할 수가 있을 것입니다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사람들은 경험으로 </a:t>
            </a:r>
            <a:r>
              <a:rPr lang="ko-KR" altLang="en-US" dirty="0" err="1" smtClean="0"/>
              <a:t>부터</a:t>
            </a:r>
            <a:r>
              <a:rPr lang="ko-KR" altLang="en-US" dirty="0" smtClean="0"/>
              <a:t> 원인과 결과를 연관시키는 패턴을 만들고 이 패턴에 근거해서 미래를 예측하는 것을 좋아합니다</a:t>
            </a:r>
            <a:r>
              <a:rPr lang="en-US" altLang="ko-KR" dirty="0" smtClean="0"/>
              <a:t>.   </a:t>
            </a:r>
          </a:p>
          <a:p>
            <a:r>
              <a:rPr lang="ko-KR" altLang="en-US" dirty="0" smtClean="0"/>
              <a:t>과학적 근거 는 없겠지만 소쩍새가 울면 풍년이 들 </a:t>
            </a:r>
            <a:r>
              <a:rPr lang="ko-KR" altLang="en-US" dirty="0" err="1" smtClean="0"/>
              <a:t>징조라든가</a:t>
            </a:r>
            <a:r>
              <a:rPr lang="en-US" altLang="ko-KR" dirty="0" smtClean="0"/>
              <a:t>, </a:t>
            </a:r>
            <a:r>
              <a:rPr lang="ko-KR" altLang="en-US" dirty="0" smtClean="0"/>
              <a:t>까치가 울면 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손님이 온다거나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혜성은 흉한 일이 일어날 징조 라거나 그런 것들 입니다</a:t>
            </a:r>
            <a:r>
              <a:rPr lang="en-US" altLang="ko-KR" baseline="0" dirty="0" smtClean="0"/>
              <a:t>. 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이렇듯 사람들은 고대로 </a:t>
            </a:r>
            <a:r>
              <a:rPr lang="ko-KR" altLang="en-US" dirty="0" err="1" smtClean="0"/>
              <a:t>부터</a:t>
            </a:r>
            <a:r>
              <a:rPr lang="ko-KR" altLang="en-US" dirty="0" smtClean="0"/>
              <a:t> 지금에 이르기 까지 과거의 경험으로 </a:t>
            </a:r>
            <a:r>
              <a:rPr lang="ko-KR" altLang="en-US" dirty="0" err="1" smtClean="0"/>
              <a:t>부터</a:t>
            </a:r>
            <a:r>
              <a:rPr lang="ko-KR" altLang="en-US" dirty="0" smtClean="0"/>
              <a:t> 미래에 일어날</a:t>
            </a:r>
            <a:r>
              <a:rPr lang="ko-KR" altLang="en-US" baseline="0" dirty="0" smtClean="0"/>
              <a:t> 일</a:t>
            </a:r>
            <a:r>
              <a:rPr lang="ko-KR" altLang="en-US" dirty="0" smtClean="0"/>
              <a:t>을 예측하곤 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사람들이 사용한 예측 방법은 직관력이나 통찰력이었습니다</a:t>
            </a:r>
            <a:r>
              <a:rPr lang="en-US" altLang="ko-KR" dirty="0" smtClean="0"/>
              <a:t>.  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인간들은 오래 전 부터 습관적으로 데이터 과학을 해 왔습니다</a:t>
            </a:r>
            <a:r>
              <a:rPr lang="en-US" altLang="ko-KR" dirty="0" smtClean="0"/>
              <a:t>. </a:t>
            </a:r>
            <a:br>
              <a:rPr lang="en-US" altLang="ko-KR" dirty="0" smtClean="0"/>
            </a:br>
            <a:r>
              <a:rPr lang="ko-KR" altLang="en-US" dirty="0" smtClean="0"/>
              <a:t>이 것은 인간의 본성이며 인간이 번성할 수 있었던 한 원인이기도 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9023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사람이 통찰력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직관력에 의존 하여 실행하던 예측을 데이터과학에서는 컴퓨터와 분석 알고리즘 을 이용하여 합리적이고 체계적으로 합니다</a:t>
            </a:r>
            <a:r>
              <a:rPr lang="en-US" altLang="ko-KR" dirty="0" smtClean="0"/>
              <a:t>.  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즉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과거에 축적된 사례</a:t>
            </a:r>
            <a:r>
              <a:rPr lang="en-US" altLang="ko-KR" dirty="0" smtClean="0"/>
              <a:t>(</a:t>
            </a:r>
            <a:r>
              <a:rPr lang="ko-KR" altLang="en-US" dirty="0" smtClean="0"/>
              <a:t>즉</a:t>
            </a:r>
            <a:r>
              <a:rPr lang="en-US" altLang="ko-KR" dirty="0" smtClean="0"/>
              <a:t>, </a:t>
            </a:r>
            <a:r>
              <a:rPr lang="ko-KR" altLang="en-US" dirty="0" smtClean="0"/>
              <a:t>데이터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분석하여 상황과 결과를 연관 짓는 패턴을 발견하고 이 패턴들을 모아서 예측 모델을 만드는 것입니다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또한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 모델을 기반으로 미래에 발생될 결과를 미리 예측해 보고자 하는 것입니다</a:t>
            </a:r>
            <a:r>
              <a:rPr lang="en-US" altLang="ko-KR" dirty="0" smtClean="0"/>
              <a:t>. 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40A7-43F4-40F7-BAAA-D7683842C73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0510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  <a:p>
            <a:r>
              <a:rPr lang="ko-KR" altLang="en-US" dirty="0" smtClean="0"/>
              <a:t>다시 용돈 예측 모델로 되돌아 갑시다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우리의 목적은  용돈을 요구 했을 때 </a:t>
            </a:r>
            <a:r>
              <a:rPr lang="ko-KR" altLang="en-US" dirty="0" err="1" smtClean="0"/>
              <a:t>성패여부를</a:t>
            </a:r>
            <a:r>
              <a:rPr lang="ko-KR" altLang="en-US" dirty="0" smtClean="0"/>
              <a:t> 정확하게 알려 줄 수 있는 예측 모델을 만드는 것입니다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모델은 실제를 정확하게 반영해야 합니다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그러나 실제의 모든</a:t>
            </a:r>
            <a:r>
              <a:rPr lang="ko-KR" altLang="en-US" baseline="0" dirty="0" smtClean="0"/>
              <a:t> 면을  반영할 필요는 없습니다</a:t>
            </a:r>
            <a:r>
              <a:rPr lang="en-US" altLang="ko-KR" baseline="0" dirty="0" smtClean="0"/>
              <a:t>. </a:t>
            </a:r>
            <a:br>
              <a:rPr lang="en-US" altLang="ko-KR" baseline="0" dirty="0" smtClean="0"/>
            </a:br>
            <a:r>
              <a:rPr lang="ko-KR" altLang="en-US" baseline="0" dirty="0" smtClean="0"/>
              <a:t>용돈 예측에 관련된 측면만 정확하게 반영하면 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모델을 생성하는 방법은 우리가 가진 과거 사례들을 이용하는 것인데요</a:t>
            </a:r>
            <a:r>
              <a:rPr lang="en-US" altLang="ko-KR" baseline="0" dirty="0" smtClean="0"/>
              <a:t>. </a:t>
            </a:r>
            <a:br>
              <a:rPr lang="en-US" altLang="ko-KR" baseline="0" dirty="0" smtClean="0"/>
            </a:br>
            <a:r>
              <a:rPr lang="ko-KR" altLang="en-US" baseline="0" dirty="0" smtClean="0"/>
              <a:t>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데이터로 부터 용돈 예측에 관련된 측면만 추출하여 패턴 또는 규칙으로 정리한 다음 예측모델에 반영하는 것입니다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화면의 아래 그림에서 오른 쪽에는 용돈 예측과 관련된 여러가지 가상적인 패턴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규칙을 나열해 놓았습니다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이 규칙들을 한번 읽어 보시기 바랍니다</a:t>
            </a:r>
            <a:r>
              <a:rPr lang="en-US" altLang="ko-KR" dirty="0" smtClean="0"/>
              <a:t>. </a:t>
            </a:r>
          </a:p>
          <a:p>
            <a:r>
              <a:rPr lang="en-US" altLang="ko-KR" dirty="0" smtClean="0"/>
              <a:t>30</a:t>
            </a:r>
            <a:r>
              <a:rPr lang="ko-KR" altLang="en-US" dirty="0" smtClean="0"/>
              <a:t>초</a:t>
            </a:r>
            <a:endParaRPr lang="en-US" altLang="ko-KR" dirty="0" smtClean="0"/>
          </a:p>
          <a:p>
            <a:r>
              <a:rPr lang="ko-KR" altLang="en-US" dirty="0" smtClean="0"/>
              <a:t>이 규칙들은 모두 용돈 요구를 시도할 당시의 상황과</a:t>
            </a:r>
            <a:r>
              <a:rPr lang="ko-KR" altLang="en-US" baseline="0" dirty="0" smtClean="0"/>
              <a:t> 시도의 결과를 연관 지어 놓은 것입니다</a:t>
            </a:r>
            <a:r>
              <a:rPr lang="en-US" altLang="ko-KR" baseline="0" dirty="0" smtClean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87B40A7-43F4-40F7-BAAA-D7683842C738}" type="slidenum">
              <a:rPr kumimoji="0" lang="ko-KR" altLang="en-US" sz="1300" b="0" i="0" u="none" strike="noStrike" kern="1200" cap="none" spc="0" normalizeH="0" baseline="-2500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300" b="0" i="0" u="none" strike="noStrike" kern="1200" cap="none" spc="0" normalizeH="0" baseline="-25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5268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데이터 과학에서 모델을 만들기 위한 과정을 데이터 </a:t>
            </a:r>
            <a:r>
              <a:rPr lang="ko-KR" altLang="en-US" dirty="0" err="1" smtClean="0"/>
              <a:t>마이닝</a:t>
            </a:r>
            <a:r>
              <a:rPr lang="ko-KR" altLang="en-US" dirty="0" smtClean="0"/>
              <a:t> 과정이라고 하는 데요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데이터 </a:t>
            </a:r>
            <a:r>
              <a:rPr lang="ko-KR" altLang="en-US" dirty="0" err="1" smtClean="0"/>
              <a:t>마이닝</a:t>
            </a:r>
            <a:r>
              <a:rPr lang="ko-KR" altLang="en-US" dirty="0" smtClean="0"/>
              <a:t> 과정은 여러가지 분석</a:t>
            </a:r>
            <a:r>
              <a:rPr lang="ko-KR" altLang="en-US" baseline="0" dirty="0" smtClean="0"/>
              <a:t> 알고리즘</a:t>
            </a:r>
            <a:r>
              <a:rPr lang="ko-KR" altLang="en-US" dirty="0" smtClean="0"/>
              <a:t>을 활용하여 축적된 데이터를 분석하고 명시적인 모델을 생성하는 체계적인 과정을 말합니다</a:t>
            </a:r>
            <a:r>
              <a:rPr lang="en-US" altLang="ko-KR" dirty="0" smtClean="0"/>
              <a:t>.</a:t>
            </a:r>
            <a:r>
              <a:rPr lang="ko-KR" altLang="en-US" baseline="0" dirty="0" smtClean="0"/>
              <a:t> 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아래 그림에서 </a:t>
            </a:r>
            <a:r>
              <a:rPr lang="ko-KR" altLang="en-US" baseline="0" dirty="0" err="1" smtClean="0"/>
              <a:t>처럼</a:t>
            </a:r>
            <a:r>
              <a:rPr lang="ko-KR" altLang="en-US" baseline="0" dirty="0" smtClean="0"/>
              <a:t> 데이터 </a:t>
            </a:r>
            <a:r>
              <a:rPr lang="ko-KR" altLang="en-US" baseline="0" dirty="0" err="1" smtClean="0"/>
              <a:t>마이닝</a:t>
            </a:r>
            <a:r>
              <a:rPr lang="ko-KR" altLang="en-US" baseline="0" dirty="0" smtClean="0"/>
              <a:t> 과정에서는 과거에 발생했던 사례들을 표의 형태로 모아서 데이터 셋을 구성하고 예측 모델이 이것을 학습하여 패턴 또는 규칙을 만듭니다</a:t>
            </a:r>
            <a:r>
              <a:rPr lang="en-US" altLang="ko-KR" baseline="0" dirty="0" smtClean="0"/>
              <a:t>.  </a:t>
            </a:r>
            <a:r>
              <a:rPr lang="ko-KR" altLang="en-US" baseline="0" dirty="0" smtClean="0"/>
              <a:t>각각의 사례에는 용돈을 요구를 시도했을 당시의 상황과 시도에 대한 결과가 함께 포함되어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이렇게 </a:t>
            </a:r>
            <a:r>
              <a:rPr lang="ko-KR" altLang="en-US" baseline="0" dirty="0" err="1" smtClean="0"/>
              <a:t>예측모델의</a:t>
            </a:r>
            <a:r>
              <a:rPr lang="ko-KR" altLang="en-US" baseline="0" dirty="0" smtClean="0"/>
              <a:t> 학습에 사용 되는 데이터를 학습용 데이터 셋 또는 </a:t>
            </a:r>
            <a:r>
              <a:rPr lang="en-US" altLang="ko-KR" baseline="0" dirty="0" smtClean="0"/>
              <a:t>training dataset</a:t>
            </a:r>
            <a:r>
              <a:rPr lang="ko-KR" altLang="en-US" baseline="0" dirty="0" smtClean="0"/>
              <a:t>이라고 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물론 그림의 오른 쪽에 나오는 </a:t>
            </a:r>
            <a:r>
              <a:rPr lang="en-US" altLang="ko-KR" baseline="0" dirty="0" smtClean="0"/>
              <a:t/>
            </a:r>
            <a:br>
              <a:rPr lang="en-US" altLang="ko-KR" baseline="0" dirty="0" smtClean="0"/>
            </a:br>
            <a:r>
              <a:rPr lang="ko-KR" altLang="en-US" baseline="0" dirty="0" smtClean="0"/>
              <a:t>패턴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규칙의 예에서 처럼 사람이 이해할 수 있는 명시적인 규칙 형태로 패턴을 만들기도 하지만 </a:t>
            </a:r>
            <a:r>
              <a:rPr lang="en-US" altLang="ko-KR" baseline="0" dirty="0" smtClean="0"/>
              <a:t/>
            </a:r>
            <a:br>
              <a:rPr lang="en-US" altLang="ko-KR" baseline="0" dirty="0" smtClean="0"/>
            </a:br>
            <a:r>
              <a:rPr lang="ko-KR" altLang="en-US" baseline="0" dirty="0" smtClean="0"/>
              <a:t>수학적이거나 컴퓨터 적인 데이터 구조를 이용하여 패턴을 나타내기도 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87B40A7-43F4-40F7-BAAA-D7683842C738}" type="slidenum">
              <a:rPr kumimoji="0" lang="ko-KR" altLang="en-US" sz="1300" b="0" i="0" u="none" strike="noStrike" kern="1200" cap="none" spc="0" normalizeH="0" baseline="-2500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300" b="0" i="0" u="none" strike="noStrike" kern="1200" cap="none" spc="0" normalizeH="0" baseline="-25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1160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smtClean="0"/>
              <a:t>마스터 부제목 스타일 편집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D9038C3-7E10-4238-BFA2-2C3862C8601A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0665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C0072F-D01A-4236-B180-A6110C7E6B23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1608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9421632-9DD5-40CF-8A0D-9AF457E831CC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4748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/>
          <a:lstStyle>
            <a:lvl1pPr algn="l">
              <a:defRPr sz="3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8103B4D-CE31-4967-B653-0DB359703C6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9110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703C6DD-3394-43F4-83CE-EAE1B61CA0A8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86780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F19B742-643C-4685-AB78-81F40B5366BF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6684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03E1CC7-2183-4600-89AE-6753055BC097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2930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EFEC440-2EDE-4BCB-BB1F-9F6926C75709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5316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92C25EA-BC51-4C4D-99CF-F0F3F4D7EA5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82840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2F84EF3-EFF8-4DA6-83F6-993CD645049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5517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noProof="0" smtClean="0"/>
              <a:t>그림을 추가하려면 아이콘을 클릭하십시오</a:t>
            </a:r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ko-KR" altLang="ko-K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319AA7-D498-4763-A121-4277C26EFE74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25366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0">
              <a:schemeClr val="bg1"/>
            </a:gs>
            <a:gs pos="100000">
              <a:schemeClr val="bg1">
                <a:lumMod val="8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en-US" altLang="ko-KR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altLang="ko-KR" smtClean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aseline="0"/>
            </a:lvl1pPr>
          </a:lstStyle>
          <a:p>
            <a:endParaRPr lang="ko-KR" altLang="ko-K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aseline="0"/>
            </a:lvl1pPr>
          </a:lstStyle>
          <a:p>
            <a:endParaRPr lang="ko-KR" altLang="ko-KR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50" baseline="0">
                <a:ea typeface="굴림" panose="020B0600000101010101" pitchFamily="50" charset="-127"/>
              </a:defRPr>
            </a:lvl1pPr>
          </a:lstStyle>
          <a:p>
            <a:endParaRPr lang="en-US" altLang="ko-KR" dirty="0" smtClean="0"/>
          </a:p>
          <a:p>
            <a:fld id="{47C5022D-0585-42D8-A33B-369826B59BC4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hf hdr="0" ftr="0" dt="0"/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image" Target="../media/image1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1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av"/><Relationship Id="rId1" Type="http://schemas.microsoft.com/office/2007/relationships/media" Target="../media/media20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wav"/><Relationship Id="rId1" Type="http://schemas.microsoft.com/office/2007/relationships/media" Target="../media/media2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1</a:t>
            </a:fld>
            <a:endParaRPr lang="en-US" altLang="ko-KR"/>
          </a:p>
        </p:txBody>
      </p:sp>
      <p:sp>
        <p:nvSpPr>
          <p:cNvPr id="7" name="제목 1"/>
          <p:cNvSpPr>
            <a:spLocks noGrp="1"/>
          </p:cNvSpPr>
          <p:nvPr>
            <p:ph type="ctrTitle"/>
          </p:nvPr>
        </p:nvSpPr>
        <p:spPr>
          <a:xfrm>
            <a:off x="685800" y="980728"/>
            <a:ext cx="7772400" cy="1944216"/>
          </a:xfrm>
        </p:spPr>
        <p:txBody>
          <a:bodyPr/>
          <a:lstStyle/>
          <a:p>
            <a:r>
              <a:rPr lang="ko-KR" altLang="en-US" sz="6000" b="1" dirty="0" smtClean="0">
                <a:solidFill>
                  <a:schemeClr val="tx1"/>
                </a:solidFill>
                <a:cs typeface="DejaVu Sans" pitchFamily="34" charset="0"/>
              </a:rPr>
              <a:t>데이터 과학</a:t>
            </a:r>
            <a:r>
              <a:rPr lang="en-US" altLang="ko-KR" sz="6000" b="1" dirty="0" smtClean="0">
                <a:solidFill>
                  <a:schemeClr val="tx1"/>
                </a:solidFill>
                <a:cs typeface="DejaVu Sans" pitchFamily="34" charset="0"/>
              </a:rPr>
              <a:t/>
            </a:r>
            <a:br>
              <a:rPr lang="en-US" altLang="ko-KR" sz="6000" b="1" dirty="0" smtClean="0">
                <a:solidFill>
                  <a:schemeClr val="tx1"/>
                </a:solidFill>
                <a:cs typeface="DejaVu Sans" pitchFamily="34" charset="0"/>
              </a:rPr>
            </a:br>
            <a:r>
              <a:rPr lang="en-US" altLang="ko-KR" sz="6000" b="1" dirty="0" smtClean="0">
                <a:solidFill>
                  <a:schemeClr val="tx1"/>
                </a:solidFill>
                <a:cs typeface="DejaVu Sans" pitchFamily="34" charset="0"/>
              </a:rPr>
              <a:t>Data Science</a:t>
            </a:r>
            <a:r>
              <a:rPr lang="ko-KR" altLang="en-US" sz="6000" b="1" dirty="0" smtClean="0">
                <a:solidFill>
                  <a:schemeClr val="tx1"/>
                </a:solidFill>
                <a:cs typeface="DejaVu Sans" pitchFamily="34" charset="0"/>
              </a:rPr>
              <a:t> </a:t>
            </a:r>
            <a:endParaRPr lang="ko-KR" altLang="en-US" sz="6000" dirty="0">
              <a:solidFill>
                <a:schemeClr val="tx1"/>
              </a:solidFill>
            </a:endParaRPr>
          </a:p>
        </p:txBody>
      </p:sp>
      <p:sp>
        <p:nvSpPr>
          <p:cNvPr id="8" name="부제목 2"/>
          <p:cNvSpPr>
            <a:spLocks noGrp="1"/>
          </p:cNvSpPr>
          <p:nvPr>
            <p:ph type="subTitle" idx="1"/>
          </p:nvPr>
        </p:nvSpPr>
        <p:spPr>
          <a:xfrm>
            <a:off x="1371600" y="5182344"/>
            <a:ext cx="6400800" cy="622920"/>
          </a:xfrm>
        </p:spPr>
        <p:txBody>
          <a:bodyPr/>
          <a:lstStyle/>
          <a:p>
            <a:r>
              <a:rPr lang="en-US" altLang="ko-KR" dirty="0" smtClean="0"/>
              <a:t>Intro.</a:t>
            </a:r>
            <a:endParaRPr lang="ko-KR" altLang="en-US" dirty="0"/>
          </a:p>
        </p:txBody>
      </p:sp>
      <p:pic>
        <p:nvPicPr>
          <p:cNvPr id="2" name="p0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80400" y="617538"/>
            <a:ext cx="347663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77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</a:t>
            </a:r>
            <a:r>
              <a:rPr lang="en-US" altLang="ko-KR" dirty="0"/>
              <a:t>: </a:t>
            </a:r>
            <a:r>
              <a:rPr lang="ko-KR" altLang="en-US" dirty="0"/>
              <a:t>용돈 예측 </a:t>
            </a:r>
            <a:r>
              <a:rPr lang="ko-KR" altLang="en-US" dirty="0" smtClean="0"/>
              <a:t>모델 </a:t>
            </a:r>
            <a:r>
              <a:rPr lang="en-US" altLang="ko-KR" dirty="0" smtClean="0"/>
              <a:t>- 6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모델의 활용</a:t>
            </a:r>
            <a:endParaRPr lang="en-US" altLang="ko-KR" dirty="0" smtClean="0"/>
          </a:p>
          <a:p>
            <a:pPr lvl="1"/>
            <a:r>
              <a:rPr lang="ko-KR" altLang="en-US" sz="2400" dirty="0" smtClean="0"/>
              <a:t>새로운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사례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시험용 </a:t>
            </a:r>
            <a:r>
              <a:rPr lang="ko-KR" altLang="en-US" sz="2400" dirty="0" err="1" smtClean="0"/>
              <a:t>데이터셋</a:t>
            </a:r>
            <a:r>
              <a:rPr lang="en-US" altLang="ko-KR" sz="2400" dirty="0" smtClean="0"/>
              <a:t>- test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dataset)</a:t>
            </a:r>
            <a:r>
              <a:rPr lang="ko-KR" altLang="en-US" sz="2400" dirty="0" smtClean="0"/>
              <a:t>를 모델에 입력하여 예측값을 계산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103B4D-CE31-4967-B653-0DB359703C62}" type="slidenum">
              <a:rPr kumimoji="0" lang="en-US" altLang="ko-K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굴림" panose="020B0600000101010101" pitchFamily="50" charset="-127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ko-KR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6" name="오른쪽 화살표 5"/>
          <p:cNvSpPr/>
          <p:nvPr/>
        </p:nvSpPr>
        <p:spPr bwMode="auto">
          <a:xfrm>
            <a:off x="4427984" y="4530844"/>
            <a:ext cx="792088" cy="57606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-2500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1105272" y="3789040"/>
            <a:ext cx="3322712" cy="1833067"/>
            <a:chOff x="-3026423" y="1687511"/>
            <a:chExt cx="3322712" cy="1833067"/>
          </a:xfrm>
        </p:grpSpPr>
        <p:grpSp>
          <p:nvGrpSpPr>
            <p:cNvPr id="13" name="그룹 12"/>
            <p:cNvGrpSpPr/>
            <p:nvPr/>
          </p:nvGrpSpPr>
          <p:grpSpPr>
            <a:xfrm>
              <a:off x="-3026423" y="1687511"/>
              <a:ext cx="3106688" cy="1833067"/>
              <a:chOff x="1177280" y="3396133"/>
              <a:chExt cx="3106688" cy="1833067"/>
            </a:xfrm>
          </p:grpSpPr>
          <p:sp>
            <p:nvSpPr>
              <p:cNvPr id="15" name="직사각형 14"/>
              <p:cNvSpPr/>
              <p:nvPr/>
            </p:nvSpPr>
            <p:spPr bwMode="auto">
              <a:xfrm>
                <a:off x="1177280" y="3501008"/>
                <a:ext cx="3106688" cy="1728192"/>
              </a:xfrm>
              <a:prstGeom prst="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-2500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1458017" y="3396133"/>
                <a:ext cx="2592288" cy="769441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6600" b="0" i="0" u="none" strike="noStrike" kern="1200" cap="none" spc="0" normalizeH="0" baseline="-2500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+mn-cs"/>
                  </a:rPr>
                  <a:t>예측 모델</a:t>
                </a:r>
                <a:endParaRPr kumimoji="0" lang="ko-KR" altLang="en-US" sz="6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-2295999" y="2604578"/>
              <a:ext cx="2592288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6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패턴</a:t>
              </a:r>
              <a:r>
                <a:rPr kumimoji="0" lang="en-US" altLang="ko-KR" sz="36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,</a:t>
              </a:r>
              <a:r>
                <a:rPr kumimoji="0" lang="ko-KR" altLang="en-US" sz="36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규칙</a:t>
              </a:r>
              <a:endParaRPr kumimoji="0" lang="ko-KR" altLang="en-US" sz="36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18" name="오른쪽 화살표 17"/>
          <p:cNvSpPr/>
          <p:nvPr/>
        </p:nvSpPr>
        <p:spPr bwMode="auto">
          <a:xfrm rot="5400000">
            <a:off x="2224133" y="3160906"/>
            <a:ext cx="792088" cy="576064"/>
          </a:xfrm>
          <a:prstGeom prst="rightArrow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-2500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35865" y="2433082"/>
            <a:ext cx="2592288" cy="707886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새로운 사례</a:t>
            </a: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/>
            </a:r>
            <a:b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</a:b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(</a:t>
            </a:r>
            <a:r>
              <a:rPr kumimoji="0" lang="ko-KR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시험용</a:t>
            </a: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ko-KR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데이터 셋</a:t>
            </a:r>
            <a:r>
              <a:rPr kumimoji="0" lang="en-US" altLang="ko-KR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)</a:t>
            </a:r>
            <a:r>
              <a:rPr kumimoji="0" lang="ko-KR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endParaRPr kumimoji="0" lang="ko-KR" altLang="en-US" sz="2000" b="0" i="0" u="none" strike="noStrike" kern="120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657291" y="2399180"/>
            <a:ext cx="2592288" cy="707886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예측값</a:t>
            </a:r>
            <a:endParaRPr kumimoji="0" lang="ko-KR" altLang="en-US" sz="4000" b="0" i="0" u="none" strike="noStrike" kern="120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pic>
        <p:nvPicPr>
          <p:cNvPr id="23" name="Picture 2" descr="ê´ë ¨ ì´ë¯¸ì§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267" y="3226476"/>
            <a:ext cx="3061624" cy="1455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곱셈 기호 23"/>
          <p:cNvSpPr/>
          <p:nvPr/>
        </p:nvSpPr>
        <p:spPr>
          <a:xfrm>
            <a:off x="6233355" y="5068231"/>
            <a:ext cx="1440160" cy="1224136"/>
          </a:xfrm>
          <a:prstGeom prst="mathMultiply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6168605" y="3520524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b="1" dirty="0">
                <a:solidFill>
                  <a:srgbClr val="C00000"/>
                </a:solidFill>
                <a:sym typeface="Wingdings" panose="05000000000000000000" pitchFamily="2" charset="2"/>
              </a:rPr>
              <a:t>성공</a:t>
            </a:r>
            <a:endParaRPr lang="ko-KR" altLang="en-US" sz="5400" b="1" dirty="0">
              <a:solidFill>
                <a:srgbClr val="C0000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091473" y="5215511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b="1" dirty="0" smtClean="0">
                <a:solidFill>
                  <a:srgbClr val="C00000"/>
                </a:solidFill>
                <a:sym typeface="Wingdings" panose="05000000000000000000" pitchFamily="2" charset="2"/>
              </a:rPr>
              <a:t>실패</a:t>
            </a:r>
            <a:endParaRPr lang="ko-KR" altLang="en-US" sz="5400" b="1" dirty="0">
              <a:solidFill>
                <a:srgbClr val="C00000"/>
              </a:solidFill>
            </a:endParaRPr>
          </a:p>
        </p:txBody>
      </p:sp>
      <p:pic>
        <p:nvPicPr>
          <p:cNvPr id="5" name="p0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69288" y="690563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09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예측 모델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예측 모델은 하나의 시스템 </a:t>
            </a:r>
            <a:endParaRPr lang="en-US" altLang="ko-KR" dirty="0" smtClean="0"/>
          </a:p>
          <a:p>
            <a:r>
              <a:rPr lang="ko-KR" altLang="en-US" dirty="0" smtClean="0"/>
              <a:t>수학 함수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컴퓨터 프로그램과 유사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103B4D-CE31-4967-B653-0DB359703C62}" type="slidenum">
              <a:rPr kumimoji="0" lang="en-US" altLang="ko-K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굴림" panose="020B0600000101010101" pitchFamily="50" charset="-127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ko-KR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6" name="오른쪽 화살표 5"/>
          <p:cNvSpPr/>
          <p:nvPr/>
        </p:nvSpPr>
        <p:spPr bwMode="auto">
          <a:xfrm>
            <a:off x="4932040" y="4644425"/>
            <a:ext cx="792088" cy="576064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-2500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537320" y="4008340"/>
            <a:ext cx="3106688" cy="1788213"/>
            <a:chOff x="1177280" y="3440987"/>
            <a:chExt cx="3106688" cy="1788213"/>
          </a:xfrm>
        </p:grpSpPr>
        <p:sp>
          <p:nvSpPr>
            <p:cNvPr id="9" name="직사각형 8"/>
            <p:cNvSpPr/>
            <p:nvPr/>
          </p:nvSpPr>
          <p:spPr bwMode="auto">
            <a:xfrm>
              <a:off x="1177280" y="3501008"/>
              <a:ext cx="3106688" cy="1728192"/>
            </a:xfrm>
            <a:prstGeom prst="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-2500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468049" y="3440987"/>
              <a:ext cx="2592288" cy="1487587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400" b="1" i="1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f </a:t>
              </a:r>
              <a:r>
                <a:rPr kumimoji="0" lang="en-US" altLang="ko-KR" sz="5400" b="1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( … )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800" b="0" i="0" u="none" strike="noStrike" kern="1200" cap="none" spc="0" normalizeH="0" baseline="-2500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함수</a:t>
              </a:r>
              <a:endParaRPr kumimoji="0" lang="ko-KR" altLang="en-US" sz="5400" b="1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14" name="오른쪽 화살표 13"/>
          <p:cNvSpPr/>
          <p:nvPr/>
        </p:nvSpPr>
        <p:spPr bwMode="auto">
          <a:xfrm rot="5400000">
            <a:off x="2728189" y="3320987"/>
            <a:ext cx="792088" cy="576064"/>
          </a:xfrm>
          <a:prstGeom prst="rightArrow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-2500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58659" y="2541770"/>
            <a:ext cx="4564130" cy="584775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입력변수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값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): </a:t>
            </a: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새로운 사례</a:t>
            </a:r>
            <a:endParaRPr kumimoji="0" lang="ko-KR" altLang="en-US" sz="2400" b="0" i="0" u="none" strike="noStrike" kern="120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24128" y="4270736"/>
            <a:ext cx="3096344" cy="1323439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출력변수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값</a:t>
            </a:r>
            <a: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):</a:t>
            </a:r>
            <a:br>
              <a:rPr kumimoji="0" lang="en-US" altLang="ko-KR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</a:b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새로운 사례의 </a:t>
            </a:r>
            <a: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/>
            </a:r>
            <a:br>
              <a:rPr kumimoji="0" lang="en-US" altLang="ko-KR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</a:br>
            <a:r>
              <a:rPr kumimoji="0" lang="ko-KR" alt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결과에 대한 예측 값</a:t>
            </a:r>
            <a:endParaRPr kumimoji="0" lang="ko-KR" altLang="en-US" sz="2400" b="0" i="0" u="none" strike="noStrike" kern="120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326305" y="5796553"/>
            <a:ext cx="35958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kern="0" baseline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예측 </a:t>
            </a:r>
            <a:r>
              <a:rPr lang="ko-KR" altLang="en-US" sz="3200" kern="0" baseline="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모델</a:t>
            </a:r>
            <a:r>
              <a:rPr lang="en-US" altLang="ko-KR" sz="3200" kern="0" baseline="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(</a:t>
            </a:r>
            <a:r>
              <a:rPr lang="ko-KR" altLang="en-US" sz="3200" kern="0" baseline="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시스템</a:t>
            </a:r>
            <a:r>
              <a:rPr lang="en-US" altLang="ko-KR" sz="3200" kern="0" baseline="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)</a:t>
            </a:r>
            <a:r>
              <a:rPr lang="ko-KR" altLang="en-US" sz="3200" kern="0" baseline="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 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p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01038" y="52228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48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예측 분석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모델</a:t>
            </a:r>
            <a:r>
              <a:rPr lang="en-US" altLang="ko-KR" dirty="0"/>
              <a:t> </a:t>
            </a:r>
            <a:r>
              <a:rPr lang="ko-KR" altLang="en-US" dirty="0"/>
              <a:t>생성</a:t>
            </a:r>
            <a:r>
              <a:rPr lang="en-US" altLang="ko-KR" dirty="0"/>
              <a:t>, </a:t>
            </a:r>
            <a:r>
              <a:rPr lang="ko-KR" altLang="en-US" dirty="0"/>
              <a:t>활용의 두 단계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103B4D-CE31-4967-B653-0DB359703C62}" type="slidenum">
              <a:rPr kumimoji="0" lang="en-US" altLang="ko-K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굴림" panose="020B0600000101010101" pitchFamily="50" charset="-127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ko-KR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굴림" panose="020B0600000101010101" pitchFamily="50" charset="-127"/>
              <a:cs typeface="+mn-cs"/>
            </a:endParaRPr>
          </a:p>
        </p:txBody>
      </p:sp>
      <p:sp>
        <p:nvSpPr>
          <p:cNvPr id="6" name="오른쪽 화살표 5"/>
          <p:cNvSpPr/>
          <p:nvPr/>
        </p:nvSpPr>
        <p:spPr bwMode="auto">
          <a:xfrm>
            <a:off x="4385859" y="3645024"/>
            <a:ext cx="834213" cy="1008112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-2500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033264" y="3501008"/>
            <a:ext cx="3106688" cy="1728192"/>
            <a:chOff x="1177280" y="3501008"/>
            <a:chExt cx="3106688" cy="1728192"/>
          </a:xfrm>
        </p:grpSpPr>
        <p:sp>
          <p:nvSpPr>
            <p:cNvPr id="9" name="직사각형 8"/>
            <p:cNvSpPr/>
            <p:nvPr/>
          </p:nvSpPr>
          <p:spPr bwMode="auto">
            <a:xfrm>
              <a:off x="1177280" y="3501008"/>
              <a:ext cx="3106688" cy="1728192"/>
            </a:xfrm>
            <a:prstGeom prst="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-2500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468049" y="3800058"/>
              <a:ext cx="2592288" cy="769441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66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예측 모델</a:t>
              </a:r>
              <a:endParaRPr kumimoji="0" lang="ko-KR" altLang="en-US" sz="66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14" name="오른쪽 화살표 13"/>
          <p:cNvSpPr/>
          <p:nvPr/>
        </p:nvSpPr>
        <p:spPr bwMode="auto">
          <a:xfrm rot="5400000">
            <a:off x="2224133" y="2712057"/>
            <a:ext cx="792088" cy="576064"/>
          </a:xfrm>
          <a:prstGeom prst="rightArrow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-2500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801" y="1896159"/>
            <a:ext cx="3380151" cy="707886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새로운 사례</a:t>
            </a:r>
            <a:endParaRPr kumimoji="0" lang="ko-KR" altLang="en-US" sz="4000" b="0" i="0" u="none" strike="noStrike" kern="120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613664" y="2399164"/>
            <a:ext cx="2592288" cy="707886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예측</a:t>
            </a:r>
            <a:endParaRPr kumimoji="0" lang="ko-KR" altLang="en-US" sz="4000" b="0" i="0" u="none" strike="noStrike" kern="1200" cap="none" spc="0" normalizeH="0" baseline="-2500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1199710" y="5643506"/>
            <a:ext cx="2864597" cy="1007343"/>
            <a:chOff x="1275355" y="5694883"/>
            <a:chExt cx="2864597" cy="1007343"/>
          </a:xfrm>
        </p:grpSpPr>
        <p:sp>
          <p:nvSpPr>
            <p:cNvPr id="20" name="TextBox 19"/>
            <p:cNvSpPr txBox="1"/>
            <p:nvPr/>
          </p:nvSpPr>
          <p:spPr>
            <a:xfrm>
              <a:off x="1403648" y="5694883"/>
              <a:ext cx="2592288" cy="769441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66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과거 사례 </a:t>
              </a:r>
              <a:endParaRPr kumimoji="0" lang="ko-KR" altLang="en-US" sz="66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5" name="모서리가 접힌 도형 4"/>
            <p:cNvSpPr/>
            <p:nvPr/>
          </p:nvSpPr>
          <p:spPr bwMode="auto">
            <a:xfrm>
              <a:off x="1275355" y="5733255"/>
              <a:ext cx="2864597" cy="968971"/>
            </a:xfrm>
            <a:prstGeom prst="foldedCorner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-2500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  <p:sp>
        <p:nvSpPr>
          <p:cNvPr id="21" name="오른쪽 화살표 20"/>
          <p:cNvSpPr/>
          <p:nvPr/>
        </p:nvSpPr>
        <p:spPr bwMode="auto">
          <a:xfrm rot="16200000">
            <a:off x="2166261" y="5093132"/>
            <a:ext cx="931495" cy="648072"/>
          </a:xfrm>
          <a:prstGeom prst="rightArrow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-2500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7364" y="4735702"/>
            <a:ext cx="773132" cy="1077218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-2500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</a:rPr>
              <a:t>①</a:t>
            </a:r>
            <a:endParaRPr kumimoji="0" lang="en-US" altLang="ko-KR" sz="3200" b="1" i="0" u="none" strike="noStrike" kern="1200" cap="none" spc="0" normalizeH="0" baseline="-2500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-2500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모델 </a:t>
            </a:r>
            <a:r>
              <a:rPr kumimoji="0" lang="en-US" altLang="ko-KR" sz="3200" b="1" i="0" u="none" strike="noStrike" kern="1200" cap="none" spc="0" normalizeH="0" baseline="-2500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/>
            </a:r>
            <a:br>
              <a:rPr kumimoji="0" lang="en-US" altLang="ko-KR" sz="3200" b="1" i="0" u="none" strike="noStrike" kern="1200" cap="none" spc="0" normalizeH="0" baseline="-2500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</a:br>
            <a:r>
              <a:rPr kumimoji="0" lang="ko-KR" altLang="en-US" sz="3200" b="1" i="0" u="none" strike="noStrike" kern="1200" cap="none" spc="0" normalizeH="0" baseline="-2500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생성</a:t>
            </a:r>
            <a:endParaRPr kumimoji="0" lang="ko-KR" altLang="en-US" sz="3200" b="1" i="0" u="none" strike="noStrike" kern="1200" cap="none" spc="0" normalizeH="0" baseline="-2500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cxnSp>
        <p:nvCxnSpPr>
          <p:cNvPr id="19" name="직선 연결선 18"/>
          <p:cNvCxnSpPr/>
          <p:nvPr/>
        </p:nvCxnSpPr>
        <p:spPr bwMode="auto">
          <a:xfrm flipV="1">
            <a:off x="97364" y="4869160"/>
            <a:ext cx="5439903" cy="1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3" name="그룹 22"/>
          <p:cNvGrpSpPr/>
          <p:nvPr/>
        </p:nvGrpSpPr>
        <p:grpSpPr>
          <a:xfrm>
            <a:off x="5537267" y="3226476"/>
            <a:ext cx="3061624" cy="3153407"/>
            <a:chOff x="5537267" y="3226476"/>
            <a:chExt cx="3061624" cy="3153407"/>
          </a:xfrm>
        </p:grpSpPr>
        <p:pic>
          <p:nvPicPr>
            <p:cNvPr id="24" name="Picture 2" descr="ê´ë ¨ ì´ë¯¸ì§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7267" y="3226476"/>
              <a:ext cx="3061624" cy="1455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곱셈 기호 24"/>
            <p:cNvSpPr/>
            <p:nvPr/>
          </p:nvSpPr>
          <p:spPr>
            <a:xfrm>
              <a:off x="6347999" y="5155747"/>
              <a:ext cx="1440160" cy="1224136"/>
            </a:xfrm>
            <a:prstGeom prst="mathMultiply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6168605" y="3520524"/>
              <a:ext cx="113969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5400" b="1" dirty="0">
                  <a:solidFill>
                    <a:srgbClr val="C00000"/>
                  </a:solidFill>
                  <a:sym typeface="Wingdings" panose="05000000000000000000" pitchFamily="2" charset="2"/>
                </a:rPr>
                <a:t>성공</a:t>
              </a:r>
              <a:endParaRPr lang="ko-KR" altLang="en-US" sz="5400" b="1" dirty="0">
                <a:solidFill>
                  <a:srgbClr val="C00000"/>
                </a:solidFill>
              </a:endParaRP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6283249" y="5295725"/>
              <a:ext cx="117301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5400" b="1" dirty="0" smtClean="0">
                  <a:solidFill>
                    <a:srgbClr val="C00000"/>
                  </a:solidFill>
                  <a:sym typeface="Wingdings" panose="05000000000000000000" pitchFamily="2" charset="2"/>
                </a:rPr>
                <a:t>실패</a:t>
              </a:r>
              <a:endParaRPr lang="ko-KR" altLang="en-US" sz="5400" b="1" dirty="0">
                <a:solidFill>
                  <a:srgbClr val="C00000"/>
                </a:solidFill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06494" y="3501008"/>
            <a:ext cx="773132" cy="1077218"/>
          </a:xfrm>
          <a:prstGeom prst="rect">
            <a:avLst/>
          </a:prstGeom>
          <a:noFill/>
          <a:ln w="28575">
            <a:noFill/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-2500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</a:rPr>
              <a:t>②</a:t>
            </a:r>
            <a:endParaRPr kumimoji="0" lang="en-US" altLang="ko-KR" sz="3200" b="1" i="0" u="none" strike="noStrike" kern="1200" cap="none" spc="0" normalizeH="0" baseline="-2500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1200" cap="none" spc="0" normalizeH="0" baseline="-2500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모델 </a:t>
            </a:r>
            <a:r>
              <a:rPr kumimoji="0" lang="en-US" altLang="ko-KR" sz="3200" b="1" i="0" u="none" strike="noStrike" kern="1200" cap="none" spc="0" normalizeH="0" baseline="-2500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/>
            </a:r>
            <a:br>
              <a:rPr kumimoji="0" lang="en-US" altLang="ko-KR" sz="3200" b="1" i="0" u="none" strike="noStrike" kern="1200" cap="none" spc="0" normalizeH="0" baseline="-2500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</a:br>
            <a:r>
              <a:rPr lang="ko-KR" altLang="en-US" sz="3200" b="1" baseline="-25000" dirty="0" smtClean="0">
                <a:solidFill>
                  <a:srgbClr val="C00000"/>
                </a:solidFill>
                <a:latin typeface="Arial" panose="020B0604020202020204" pitchFamily="34" charset="0"/>
              </a:rPr>
              <a:t>적용</a:t>
            </a:r>
            <a:endParaRPr kumimoji="0" lang="ko-KR" altLang="en-US" sz="3200" b="1" i="0" u="none" strike="noStrike" kern="1200" cap="none" spc="0" normalizeH="0" baseline="-2500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pic>
        <p:nvPicPr>
          <p:cNvPr id="7" name="p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62975" y="701675"/>
            <a:ext cx="347663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97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예측 모델 생성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적용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2800" dirty="0" smtClean="0"/>
              <a:t>2</a:t>
            </a:r>
            <a:r>
              <a:rPr lang="ko-KR" altLang="en-US" sz="2800" dirty="0" smtClean="0"/>
              <a:t>단계 </a:t>
            </a:r>
            <a:r>
              <a:rPr lang="en-US" altLang="ko-KR" sz="2800" dirty="0" smtClean="0"/>
              <a:t>approach</a:t>
            </a:r>
          </a:p>
          <a:p>
            <a:pPr marL="0" indent="0">
              <a:buNone/>
            </a:pPr>
            <a:r>
              <a:rPr lang="en-US" altLang="ko-KR" sz="2800" dirty="0" smtClean="0"/>
              <a:t>1. </a:t>
            </a:r>
            <a:r>
              <a:rPr lang="ko-KR" altLang="en-US" sz="2800" dirty="0" smtClean="0"/>
              <a:t>모델 생성</a:t>
            </a:r>
            <a:endParaRPr lang="en-US" altLang="ko-KR" sz="2800" dirty="0" smtClean="0"/>
          </a:p>
          <a:p>
            <a:pPr lvl="1"/>
            <a:r>
              <a:rPr lang="ko-KR" altLang="en-US" sz="2400" dirty="0" smtClean="0"/>
              <a:t>모델이 과거의 데이터를 학습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지식 추출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개별적 사례들 </a:t>
            </a:r>
            <a:r>
              <a:rPr lang="en-US" altLang="ko-KR" sz="2400" dirty="0" smtClean="0">
                <a:sym typeface="Wingdings" panose="05000000000000000000" pitchFamily="2" charset="2"/>
              </a:rPr>
              <a:t> </a:t>
            </a:r>
            <a:r>
              <a:rPr lang="ko-KR" altLang="en-US" sz="2400" dirty="0" smtClean="0">
                <a:sym typeface="Wingdings" panose="05000000000000000000" pitchFamily="2" charset="2"/>
              </a:rPr>
              <a:t>일반적인 규칙들을 추출</a:t>
            </a:r>
            <a:r>
              <a:rPr lang="en-US" altLang="ko-KR" sz="2400" dirty="0" smtClean="0">
                <a:sym typeface="Wingdings" panose="05000000000000000000" pitchFamily="2" charset="2"/>
              </a:rPr>
              <a:t>: </a:t>
            </a:r>
            <a:r>
              <a:rPr lang="en-US" altLang="ko-KR" sz="2400" dirty="0" smtClean="0"/>
              <a:t>Induction </a:t>
            </a:r>
            <a:endParaRPr lang="en-US" altLang="ko-KR" sz="2400" dirty="0" smtClean="0"/>
          </a:p>
          <a:p>
            <a:pPr lvl="1"/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800" dirty="0" smtClean="0"/>
              <a:t>2. </a:t>
            </a:r>
            <a:r>
              <a:rPr lang="ko-KR" altLang="en-US" sz="2800" dirty="0" smtClean="0"/>
              <a:t>모델 적용</a:t>
            </a:r>
            <a:endParaRPr lang="en-US" altLang="ko-KR" sz="2800" dirty="0" smtClean="0"/>
          </a:p>
          <a:p>
            <a:pPr lvl="1"/>
            <a:r>
              <a:rPr lang="ko-KR" altLang="en-US" sz="2400" dirty="0" smtClean="0"/>
              <a:t>학습된 모델이 새로운 데이터 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결과 값을 모르는 데이터</a:t>
            </a:r>
            <a:r>
              <a:rPr lang="en-US" altLang="ko-KR" sz="2400" dirty="0" smtClean="0"/>
              <a:t>) </a:t>
            </a:r>
            <a:r>
              <a:rPr lang="ko-KR" altLang="en-US" sz="2400" dirty="0" smtClean="0"/>
              <a:t>에 대하여 결과 값을 예측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지식 적용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일반적인 규칙들 </a:t>
            </a:r>
            <a:r>
              <a:rPr lang="en-US" altLang="ko-KR" sz="2400" dirty="0" smtClean="0">
                <a:sym typeface="Wingdings" panose="05000000000000000000" pitchFamily="2" charset="2"/>
              </a:rPr>
              <a:t> </a:t>
            </a:r>
            <a:r>
              <a:rPr lang="ko-KR" altLang="en-US" sz="2400" dirty="0" smtClean="0">
                <a:sym typeface="Wingdings" panose="05000000000000000000" pitchFamily="2" charset="2"/>
              </a:rPr>
              <a:t>개별 사례들을 생성</a:t>
            </a:r>
            <a:r>
              <a:rPr lang="en-US" altLang="ko-KR" sz="2400" dirty="0" smtClean="0">
                <a:sym typeface="Wingdings" panose="05000000000000000000" pitchFamily="2" charset="2"/>
              </a:rPr>
              <a:t>: </a:t>
            </a:r>
            <a:r>
              <a:rPr lang="en-US" altLang="ko-KR" sz="2400" dirty="0" smtClean="0"/>
              <a:t>Deduction</a:t>
            </a:r>
            <a:endParaRPr lang="en-US" altLang="ko-KR" sz="2400" dirty="0" smtClean="0"/>
          </a:p>
          <a:p>
            <a:pPr marL="457200" lvl="1" indent="0">
              <a:buNone/>
            </a:pP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13</a:t>
            </a:fld>
            <a:endParaRPr lang="en-US" altLang="ko-KR"/>
          </a:p>
        </p:txBody>
      </p:sp>
      <p:pic>
        <p:nvPicPr>
          <p:cNvPr id="5" name="p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1063" y="638175"/>
            <a:ext cx="347662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862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데이터에 대한 소개</a:t>
            </a:r>
            <a:endParaRPr lang="en-US" altLang="ko-KR" dirty="0" smtClean="0"/>
          </a:p>
          <a:p>
            <a:r>
              <a:rPr lang="ko-KR" altLang="en-US" dirty="0" smtClean="0"/>
              <a:t>데이터에 관련된 용어</a:t>
            </a:r>
            <a:endParaRPr lang="en-US" altLang="ko-KR" dirty="0" smtClean="0"/>
          </a:p>
          <a:p>
            <a:r>
              <a:rPr lang="ko-KR" altLang="en-US" dirty="0" smtClean="0"/>
              <a:t>변수의 종류</a:t>
            </a:r>
            <a:endParaRPr lang="en-US" altLang="ko-KR" dirty="0" smtClean="0"/>
          </a:p>
          <a:p>
            <a:r>
              <a:rPr lang="ko-KR" altLang="en-US" dirty="0" smtClean="0"/>
              <a:t>정형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비정형 데이터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14</a:t>
            </a:fld>
            <a:endParaRPr lang="en-US" altLang="ko-KR"/>
          </a:p>
        </p:txBody>
      </p:sp>
      <p:pic>
        <p:nvPicPr>
          <p:cNvPr id="5" name="p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8650" y="785813"/>
            <a:ext cx="347663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255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데이터</a:t>
            </a:r>
            <a:r>
              <a:rPr lang="en-US" altLang="ko-KR" dirty="0"/>
              <a:t> </a:t>
            </a:r>
            <a:r>
              <a:rPr lang="en-US" altLang="ko-KR" dirty="0" smtClean="0"/>
              <a:t>= </a:t>
            </a:r>
            <a:r>
              <a:rPr lang="ko-KR" altLang="en-US" dirty="0" smtClean="0"/>
              <a:t>과거 사례들의 집합</a:t>
            </a:r>
            <a:endParaRPr lang="en-US" altLang="ko-KR" dirty="0" smtClean="0"/>
          </a:p>
          <a:p>
            <a:pPr lvl="1"/>
            <a:r>
              <a:rPr lang="ko-KR" altLang="en-US" dirty="0"/>
              <a:t>행</a:t>
            </a:r>
            <a:r>
              <a:rPr lang="en-US" altLang="ko-KR" dirty="0"/>
              <a:t>: </a:t>
            </a:r>
            <a:r>
              <a:rPr lang="ko-KR" altLang="en-US" dirty="0"/>
              <a:t>사례 </a:t>
            </a:r>
            <a:r>
              <a:rPr lang="en-US" altLang="ko-KR" dirty="0"/>
              <a:t>= </a:t>
            </a:r>
            <a:r>
              <a:rPr lang="ko-KR" altLang="en-US" dirty="0"/>
              <a:t>레코드</a:t>
            </a:r>
            <a:r>
              <a:rPr lang="en-US" altLang="ko-KR" dirty="0"/>
              <a:t>, </a:t>
            </a:r>
            <a:r>
              <a:rPr lang="ko-KR" altLang="en-US" dirty="0"/>
              <a:t>객체</a:t>
            </a:r>
            <a:r>
              <a:rPr lang="en-US" altLang="ko-KR" dirty="0"/>
              <a:t>, </a:t>
            </a:r>
            <a:r>
              <a:rPr lang="ko-KR" altLang="en-US" dirty="0"/>
              <a:t>데이터포인트</a:t>
            </a:r>
            <a:r>
              <a:rPr lang="en-US" altLang="ko-KR" dirty="0"/>
              <a:t>, </a:t>
            </a:r>
            <a:r>
              <a:rPr lang="ko-KR" altLang="en-US" dirty="0" smtClean="0"/>
              <a:t>벡터</a:t>
            </a:r>
            <a:endParaRPr lang="ko-KR" altLang="en-US" dirty="0"/>
          </a:p>
          <a:p>
            <a:pPr lvl="1"/>
            <a:r>
              <a:rPr lang="ko-KR" altLang="en-US" dirty="0" smtClean="0"/>
              <a:t>열</a:t>
            </a:r>
            <a:r>
              <a:rPr lang="en-US" altLang="ko-KR" dirty="0"/>
              <a:t>: </a:t>
            </a:r>
            <a:r>
              <a:rPr lang="ko-KR" altLang="en-US" dirty="0"/>
              <a:t>변수 </a:t>
            </a:r>
            <a:r>
              <a:rPr lang="en-US" altLang="ko-KR" dirty="0"/>
              <a:t>= </a:t>
            </a:r>
            <a:r>
              <a:rPr lang="ko-KR" altLang="en-US" dirty="0"/>
              <a:t>속성</a:t>
            </a:r>
            <a:r>
              <a:rPr lang="en-US" altLang="ko-KR" dirty="0"/>
              <a:t>, </a:t>
            </a:r>
            <a:r>
              <a:rPr lang="ko-KR" altLang="en-US" dirty="0" smtClean="0"/>
              <a:t>필드</a:t>
            </a:r>
            <a:r>
              <a:rPr lang="en-US" altLang="ko-KR" dirty="0" smtClean="0"/>
              <a:t>, </a:t>
            </a:r>
            <a:r>
              <a:rPr lang="en-US" altLang="ko-KR" dirty="0" smtClean="0"/>
              <a:t>attribute</a:t>
            </a:r>
            <a:br>
              <a:rPr lang="en-US" altLang="ko-KR" dirty="0" smtClean="0"/>
            </a:br>
            <a:r>
              <a:rPr lang="ko-KR" altLang="en-US" sz="800" dirty="0"/>
              <a:t> </a:t>
            </a:r>
            <a:endParaRPr lang="en-US" altLang="ko-KR" dirty="0" smtClean="0"/>
          </a:p>
          <a:p>
            <a:pPr marL="457200" lvl="1" indent="0">
              <a:buNone/>
            </a:pPr>
            <a:r>
              <a:rPr lang="en-US" altLang="ko-KR" sz="2000" dirty="0" smtClean="0"/>
              <a:t>*</a:t>
            </a:r>
            <a:r>
              <a:rPr lang="ko-KR" altLang="en-US" sz="2000" dirty="0" smtClean="0"/>
              <a:t>결측치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빠진 값</a:t>
            </a:r>
            <a:endParaRPr lang="en-US" altLang="ko-KR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15</a:t>
            </a:fld>
            <a:endParaRPr lang="en-US" altLang="ko-KR"/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874399"/>
              </p:ext>
            </p:extLst>
          </p:nvPr>
        </p:nvGraphicFramePr>
        <p:xfrm>
          <a:off x="930450" y="3162929"/>
          <a:ext cx="7097934" cy="35784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9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078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사례</a:t>
                      </a:r>
                      <a:r>
                        <a:rPr lang="en-US" altLang="ko-KR" dirty="0" smtClean="0"/>
                        <a:t/>
                      </a:r>
                      <a:br>
                        <a:rPr lang="en-US" altLang="ko-KR" dirty="0" smtClean="0"/>
                      </a:br>
                      <a:r>
                        <a:rPr lang="ko-KR" altLang="en-US" dirty="0" smtClean="0"/>
                        <a:t>번호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엄마기분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주가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온도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습도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성패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성공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중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실패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중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2041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성공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1990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성공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모름</a:t>
                      </a:r>
                      <a:r>
                        <a:rPr lang="en-US" altLang="ko-KR" b="1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*</a:t>
                      </a:r>
                      <a:endParaRPr lang="ko-KR" altLang="en-US" b="1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2030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실패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성공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0088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…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5" name="p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9138" y="590872"/>
            <a:ext cx="347662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6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1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변수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예측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독립</a:t>
            </a:r>
            <a:r>
              <a:rPr lang="en-US" altLang="ko-KR" sz="2000" dirty="0" smtClean="0"/>
              <a:t>) 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목표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종속</a:t>
            </a:r>
            <a:r>
              <a:rPr lang="en-US" altLang="ko-KR" sz="2000" dirty="0" smtClean="0"/>
              <a:t>)</a:t>
            </a:r>
            <a:r>
              <a:rPr lang="ko-KR" altLang="en-US" sz="2000" dirty="0" smtClean="0"/>
              <a:t> </a:t>
            </a:r>
            <a:r>
              <a:rPr lang="ko-KR" altLang="en-US" dirty="0" smtClean="0"/>
              <a:t>변수 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16</a:t>
            </a:fld>
            <a:endParaRPr lang="en-US" altLang="ko-KR"/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9795812"/>
              </p:ext>
            </p:extLst>
          </p:nvPr>
        </p:nvGraphicFramePr>
        <p:xfrm>
          <a:off x="475862" y="1988841"/>
          <a:ext cx="7291418" cy="40947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9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7647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48071"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예측변수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모델의 </a:t>
                      </a:r>
                      <a:r>
                        <a:rPr lang="ko-KR" altLang="en-US" dirty="0" err="1" smtClean="0"/>
                        <a:t>입력변수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목표변수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en-US" altLang="ko-KR" dirty="0" smtClean="0"/>
                        <a:t>(</a:t>
                      </a:r>
                      <a:r>
                        <a:rPr lang="ko-KR" altLang="en-US" dirty="0" err="1" smtClean="0"/>
                        <a:t>출력변수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번호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엄마기분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주가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온도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습도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성패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성공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중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실패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중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2041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성공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1990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성공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모름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2030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실패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상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3000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성공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0088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…</a:t>
                      </a:r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5" name="p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89900" y="838200"/>
            <a:ext cx="347663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4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모델 적용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17</a:t>
            </a:fld>
            <a:endParaRPr lang="en-US" altLang="ko-KR"/>
          </a:p>
        </p:txBody>
      </p:sp>
      <p:sp>
        <p:nvSpPr>
          <p:cNvPr id="17" name="내용 개체 틀 1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모델 적용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목표 </a:t>
            </a:r>
            <a:r>
              <a:rPr lang="ko-KR" altLang="en-US" dirty="0" err="1" smtClean="0"/>
              <a:t>변수값을</a:t>
            </a:r>
            <a:r>
              <a:rPr lang="ko-KR" altLang="en-US" dirty="0" smtClean="0"/>
              <a:t> 모르는 사례에 대하여  예측변수값을 모델에 입력 </a:t>
            </a:r>
            <a:r>
              <a:rPr lang="en-US" altLang="ko-KR" dirty="0" smtClean="0">
                <a:sym typeface="Wingdings" panose="05000000000000000000" pitchFamily="2" charset="2"/>
              </a:rPr>
              <a:t> </a:t>
            </a:r>
            <a:r>
              <a:rPr lang="ko-KR" altLang="en-US" dirty="0" smtClean="0"/>
              <a:t> 목표 </a:t>
            </a:r>
            <a:r>
              <a:rPr lang="ko-KR" altLang="en-US" dirty="0" err="1" smtClean="0"/>
              <a:t>변수값을</a:t>
            </a:r>
            <a:r>
              <a:rPr lang="ko-KR" altLang="en-US" dirty="0" smtClean="0"/>
              <a:t> 예측  </a:t>
            </a:r>
            <a:endParaRPr lang="en-US" altLang="ko-KR" dirty="0" smtClean="0"/>
          </a:p>
        </p:txBody>
      </p:sp>
      <p:grpSp>
        <p:nvGrpSpPr>
          <p:cNvPr id="5" name="그룹 4"/>
          <p:cNvGrpSpPr/>
          <p:nvPr/>
        </p:nvGrpSpPr>
        <p:grpSpPr>
          <a:xfrm>
            <a:off x="580431" y="4689102"/>
            <a:ext cx="7983137" cy="1553047"/>
            <a:chOff x="457200" y="2112683"/>
            <a:chExt cx="7983137" cy="1553047"/>
          </a:xfrm>
        </p:grpSpPr>
        <p:sp>
          <p:nvSpPr>
            <p:cNvPr id="23" name="오른쪽 화살표 22"/>
            <p:cNvSpPr/>
            <p:nvPr/>
          </p:nvSpPr>
          <p:spPr bwMode="auto">
            <a:xfrm>
              <a:off x="6073824" y="2850238"/>
              <a:ext cx="720000" cy="540000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100" b="0" i="0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grpSp>
          <p:nvGrpSpPr>
            <p:cNvPr id="25" name="그룹 24"/>
            <p:cNvGrpSpPr/>
            <p:nvPr/>
          </p:nvGrpSpPr>
          <p:grpSpPr>
            <a:xfrm>
              <a:off x="3337520" y="2491669"/>
              <a:ext cx="2453695" cy="1174061"/>
              <a:chOff x="1177280" y="3501008"/>
              <a:chExt cx="3106688" cy="1728192"/>
            </a:xfrm>
          </p:grpSpPr>
          <p:sp>
            <p:nvSpPr>
              <p:cNvPr id="26" name="직사각형 25"/>
              <p:cNvSpPr/>
              <p:nvPr/>
            </p:nvSpPr>
            <p:spPr bwMode="auto">
              <a:xfrm>
                <a:off x="1177280" y="3501008"/>
                <a:ext cx="3106688" cy="1728192"/>
              </a:xfrm>
              <a:prstGeom prst="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ko-KR" altLang="en-US" sz="1100" b="0" i="0" u="none" strike="noStrike" cap="none" normalizeH="0" baseline="-2500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1468049" y="3830437"/>
                <a:ext cx="2592288" cy="70868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4400" dirty="0" smtClean="0"/>
                  <a:t>예측 모델</a:t>
                </a:r>
                <a:endParaRPr lang="ko-KR" altLang="en-US" sz="4400" dirty="0"/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6327036" y="2274555"/>
              <a:ext cx="2047416" cy="953811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9600" b="1" dirty="0" smtClean="0">
                  <a:solidFill>
                    <a:srgbClr val="C00000"/>
                  </a:solidFill>
                </a:rPr>
                <a:t>?</a:t>
              </a:r>
              <a:endParaRPr lang="ko-KR" altLang="en-US" sz="9600" b="1" dirty="0">
                <a:solidFill>
                  <a:srgbClr val="C00000"/>
                </a:solidFill>
              </a:endParaRPr>
            </a:p>
          </p:txBody>
        </p:sp>
        <p:sp>
          <p:nvSpPr>
            <p:cNvPr id="29" name="오른쪽 화살표 28"/>
            <p:cNvSpPr/>
            <p:nvPr/>
          </p:nvSpPr>
          <p:spPr bwMode="auto">
            <a:xfrm>
              <a:off x="2367574" y="2818423"/>
              <a:ext cx="720000" cy="540000"/>
            </a:xfrm>
            <a:prstGeom prst="rightArrow">
              <a:avLst/>
            </a:prstGeom>
            <a:solidFill>
              <a:schemeClr val="accent2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100" b="0" i="0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57200" y="2840216"/>
              <a:ext cx="2047416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2400" baseline="0" dirty="0" err="1" smtClean="0"/>
                <a:t>예측변수값</a:t>
              </a:r>
              <a:endParaRPr lang="ko-KR" altLang="en-US" sz="24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392921" y="2112683"/>
              <a:ext cx="2047416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ko-KR" altLang="en-US" sz="2400" baseline="0" dirty="0" err="1" smtClean="0"/>
                <a:t>목표변수값</a:t>
              </a:r>
              <a:endParaRPr lang="ko-KR" altLang="en-US" sz="2400" dirty="0"/>
            </a:p>
          </p:txBody>
        </p:sp>
      </p:grp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2336004"/>
              </p:ext>
            </p:extLst>
          </p:nvPr>
        </p:nvGraphicFramePr>
        <p:xfrm>
          <a:off x="431538" y="2605857"/>
          <a:ext cx="7291418" cy="16342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9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829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7647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48071"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예측변수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모델의 </a:t>
                      </a:r>
                      <a:r>
                        <a:rPr lang="ko-KR" altLang="en-US" dirty="0" err="1" smtClean="0"/>
                        <a:t>입력변수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목표변수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en-US" altLang="ko-KR" dirty="0" smtClean="0"/>
                        <a:t>(</a:t>
                      </a:r>
                      <a:r>
                        <a:rPr lang="ko-KR" altLang="en-US" dirty="0" err="1" smtClean="0"/>
                        <a:t>출력변수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0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smtClean="0">
                          <a:solidFill>
                            <a:schemeClr val="bg1"/>
                          </a:solidFill>
                        </a:rPr>
                        <a:t>번호</a:t>
                      </a:r>
                      <a:endParaRPr lang="ko-KR" alt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smtClean="0">
                          <a:solidFill>
                            <a:schemeClr val="bg1"/>
                          </a:solidFill>
                        </a:rPr>
                        <a:t>엄마기분</a:t>
                      </a:r>
                      <a:endParaRPr lang="ko-KR" alt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smtClean="0">
                          <a:solidFill>
                            <a:schemeClr val="bg1"/>
                          </a:solidFill>
                        </a:rPr>
                        <a:t>주가</a:t>
                      </a:r>
                      <a:endParaRPr lang="ko-KR" alt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smtClean="0">
                          <a:solidFill>
                            <a:schemeClr val="bg1"/>
                          </a:solidFill>
                        </a:rPr>
                        <a:t>온도</a:t>
                      </a:r>
                      <a:endParaRPr lang="ko-KR" alt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smtClean="0">
                          <a:solidFill>
                            <a:schemeClr val="bg1"/>
                          </a:solidFill>
                        </a:rPr>
                        <a:t>습도</a:t>
                      </a:r>
                      <a:endParaRPr lang="ko-KR" alt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1" dirty="0" smtClean="0">
                          <a:solidFill>
                            <a:schemeClr val="bg1"/>
                          </a:solidFill>
                        </a:rPr>
                        <a:t>성패</a:t>
                      </a:r>
                      <a:endParaRPr lang="ko-KR" alt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0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10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중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2020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32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25</a:t>
                      </a:r>
                      <a:endParaRPr lang="ko-KR" alt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?</a:t>
                      </a:r>
                      <a:endParaRPr lang="ko-KR" alt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6" name="p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69313" y="701675"/>
            <a:ext cx="347662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3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학습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시험 데이터 셋</a:t>
            </a:r>
            <a:r>
              <a:rPr lang="en-US" altLang="ko-KR" dirty="0"/>
              <a:t> </a:t>
            </a:r>
            <a:r>
              <a:rPr lang="en-US" altLang="ko-KR" dirty="0" smtClean="0"/>
              <a:t>data set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2400" dirty="0" smtClean="0"/>
              <a:t>데이터</a:t>
            </a:r>
            <a:r>
              <a:rPr lang="en-US" altLang="ko-KR" sz="2400" dirty="0"/>
              <a:t> 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학습 데이터 </a:t>
            </a:r>
            <a:r>
              <a:rPr lang="ko-KR" altLang="en-US" sz="2400" dirty="0" smtClean="0"/>
              <a:t>셋</a:t>
            </a:r>
            <a:r>
              <a:rPr lang="en-US" altLang="ko-KR" sz="2400" dirty="0" smtClean="0"/>
              <a:t>(training dataset): </a:t>
            </a:r>
            <a:r>
              <a:rPr lang="ko-KR" altLang="en-US" sz="2400" dirty="0" smtClean="0"/>
              <a:t>모델 생성에 사용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시험 데이터 </a:t>
            </a:r>
            <a:r>
              <a:rPr lang="ko-KR" altLang="en-US" sz="2400" dirty="0" smtClean="0"/>
              <a:t>셋</a:t>
            </a:r>
            <a:r>
              <a:rPr lang="en-US" altLang="ko-KR" sz="2400" dirty="0" smtClean="0"/>
              <a:t>(test dataset): </a:t>
            </a:r>
            <a:r>
              <a:rPr lang="ko-KR" altLang="en-US" sz="2400" dirty="0" smtClean="0"/>
              <a:t>모델의 시험에 사용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r>
              <a:rPr lang="ko-KR" altLang="en-US" sz="2400" dirty="0" smtClean="0"/>
              <a:t>데이터 셋의 구성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예측 </a:t>
            </a:r>
            <a:r>
              <a:rPr lang="ko-KR" altLang="en-US" sz="2400" dirty="0" smtClean="0"/>
              <a:t>모델의  </a:t>
            </a:r>
            <a:r>
              <a:rPr lang="ko-KR" altLang="en-US" sz="2400" dirty="0"/>
              <a:t>정확한 성능 </a:t>
            </a:r>
            <a:r>
              <a:rPr lang="ko-KR" altLang="en-US" sz="2400" dirty="0" smtClean="0"/>
              <a:t>평가를 위하여 </a:t>
            </a:r>
            <a:endParaRPr lang="en-US" altLang="ko-KR" sz="2400" dirty="0"/>
          </a:p>
          <a:p>
            <a:pPr lvl="1"/>
            <a:r>
              <a:rPr lang="ko-KR" altLang="en-US" sz="2400" dirty="0" smtClean="0"/>
              <a:t>두 셋은 서로 배타적이어야 한다</a:t>
            </a:r>
            <a:r>
              <a:rPr lang="en-US" altLang="ko-KR" sz="2400" dirty="0"/>
              <a:t> </a:t>
            </a:r>
            <a:endParaRPr lang="en-US" altLang="ko-KR" sz="2400" dirty="0"/>
          </a:p>
          <a:p>
            <a:pPr lvl="1"/>
            <a:r>
              <a:rPr lang="ko-KR" altLang="en-US" sz="2400" dirty="0" smtClean="0"/>
              <a:t>즉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두 셋이 </a:t>
            </a:r>
            <a:r>
              <a:rPr lang="ko-KR" altLang="en-US" sz="2400" dirty="0" smtClean="0"/>
              <a:t>중복되지 않도록 구성해야 함</a:t>
            </a:r>
            <a:endParaRPr lang="en-US" altLang="ko-KR" sz="24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18</a:t>
            </a:fld>
            <a:endParaRPr lang="en-US" altLang="ko-KR"/>
          </a:p>
        </p:txBody>
      </p:sp>
      <p:pic>
        <p:nvPicPr>
          <p:cNvPr id="6" name="p1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0563" y="544513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8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예측 모델의 성능 측정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19</a:t>
            </a:fld>
            <a:endParaRPr lang="en-US" altLang="ko-KR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내용 개체 틀 16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ko-KR" altLang="en-US" dirty="0" smtClean="0"/>
                  <a:t>모델의 성능의</a:t>
                </a:r>
                <a:r>
                  <a:rPr lang="en-US" altLang="ko-KR" dirty="0" smtClean="0"/>
                  <a:t> </a:t>
                </a:r>
                <a:r>
                  <a:rPr lang="ko-KR" altLang="en-US" dirty="0" smtClean="0"/>
                  <a:t>척도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시험용 </a:t>
                </a:r>
                <a:r>
                  <a:rPr lang="ko-KR" altLang="en-US" dirty="0" err="1" smtClean="0"/>
                  <a:t>데이터셋을</a:t>
                </a:r>
                <a:r>
                  <a:rPr lang="ko-KR" altLang="en-US" dirty="0" smtClean="0"/>
                  <a:t> 모델에 적용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사례들에 대한 예측 결과를 바탕으로  </a:t>
                </a:r>
                <a:endParaRPr lang="en-US" altLang="ko-KR" dirty="0" smtClean="0"/>
              </a:p>
              <a:p>
                <a:pPr lvl="1"/>
                <a:r>
                  <a:rPr lang="ko-KR" altLang="en-US" dirty="0" smtClean="0"/>
                  <a:t>예측 정확도를 </a:t>
                </a:r>
                <a:r>
                  <a:rPr lang="ko-KR" altLang="en-US" dirty="0" smtClean="0"/>
                  <a:t>계산 </a:t>
                </a:r>
                <a:r>
                  <a:rPr lang="en-US" altLang="ko-KR" dirty="0" smtClean="0"/>
                  <a:t/>
                </a:r>
                <a:br>
                  <a:rPr lang="en-US" altLang="ko-KR" dirty="0" smtClean="0"/>
                </a:br>
                <a:r>
                  <a:rPr lang="en-US" altLang="ko-KR" dirty="0" smtClean="0">
                    <a:sym typeface="Wingdings" panose="05000000000000000000" pitchFamily="2" charset="2"/>
                  </a:rPr>
                  <a:t> %, </a:t>
                </a:r>
                <a:r>
                  <a:rPr lang="ko-KR" altLang="en-US" dirty="0" smtClean="0">
                    <a:sym typeface="Wingdings" panose="05000000000000000000" pitchFamily="2" charset="2"/>
                  </a:rPr>
                  <a:t>또는 </a:t>
                </a:r>
                <a:r>
                  <a:rPr lang="en-US" altLang="ko-KR" dirty="0" smtClean="0">
                    <a:sym typeface="Wingdings" panose="05000000000000000000" pitchFamily="2" charset="2"/>
                  </a:rPr>
                  <a:t>[0, 1] </a:t>
                </a:r>
                <a:r>
                  <a:rPr lang="ko-KR" altLang="en-US" dirty="0" smtClean="0">
                    <a:sym typeface="Wingdings" panose="05000000000000000000" pitchFamily="2" charset="2"/>
                  </a:rPr>
                  <a:t>범위의 소수로 나타냄</a:t>
                </a:r>
                <a:endParaRPr lang="en-US" altLang="ko-KR" dirty="0" smtClean="0"/>
              </a:p>
              <a:p>
                <a:pPr lvl="1"/>
                <a:endParaRPr lang="en-US" altLang="ko-KR" dirty="0" smtClean="0"/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ko-KR" altLang="en-US" b="0" i="1" dirty="0">
                          <a:latin typeface="Cambria Math" panose="02040503050406030204" pitchFamily="18" charset="0"/>
                        </a:rPr>
                        <m:t>예</m:t>
                      </m:r>
                      <m:r>
                        <a:rPr lang="ko-KR" altLang="en-US" i="1" dirty="0" smtClean="0">
                          <a:latin typeface="Cambria Math" panose="02040503050406030204" pitchFamily="18" charset="0"/>
                        </a:rPr>
                        <m:t>측</m:t>
                      </m:r>
                      <m:r>
                        <a:rPr lang="ko-KR" altLang="en-US" i="1" dirty="0">
                          <a:latin typeface="Cambria Math" panose="02040503050406030204" pitchFamily="18" charset="0"/>
                        </a:rPr>
                        <m:t>정</m:t>
                      </m:r>
                      <m:r>
                        <a:rPr lang="ko-KR" altLang="en-US" i="1" dirty="0" smtClean="0">
                          <a:latin typeface="Cambria Math" panose="02040503050406030204" pitchFamily="18" charset="0"/>
                        </a:rPr>
                        <m:t>확</m:t>
                      </m:r>
                      <m:r>
                        <a:rPr lang="ko-KR" altLang="en-US" i="1" dirty="0">
                          <a:latin typeface="Cambria Math" panose="02040503050406030204" pitchFamily="18" charset="0"/>
                        </a:rPr>
                        <m:t>도</m:t>
                      </m:r>
                      <m:r>
                        <a:rPr lang="en-US" altLang="ko-KR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정</m:t>
                          </m:r>
                          <m:r>
                            <a:rPr lang="ko-KR" altLang="en-US" i="1" smtClean="0">
                              <a:latin typeface="Cambria Math" panose="02040503050406030204" pitchFamily="18" charset="0"/>
                            </a:rPr>
                            <m:t>분류된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사</m:t>
                          </m:r>
                          <m:r>
                            <a:rPr lang="ko-KR" altLang="en-US" i="1" smtClean="0">
                              <a:latin typeface="Cambria Math" panose="02040503050406030204" pitchFamily="18" charset="0"/>
                            </a:rPr>
                            <m:t>례</m:t>
                          </m:r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의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수</m:t>
                          </m:r>
                        </m:num>
                        <m:den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시</m:t>
                          </m:r>
                          <m:r>
                            <a:rPr lang="ko-KR" altLang="en-US" i="1" smtClean="0">
                              <a:latin typeface="Cambria Math" panose="02040503050406030204" pitchFamily="18" charset="0"/>
                            </a:rPr>
                            <m:t>험</m:t>
                          </m:r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용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사</m:t>
                          </m:r>
                          <m:r>
                            <a:rPr lang="ko-KR" altLang="en-US" i="1" smtClean="0">
                              <a:latin typeface="Cambria Math" panose="02040503050406030204" pitchFamily="18" charset="0"/>
                            </a:rPr>
                            <m:t>례</m:t>
                          </m:r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의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ko-KR" altLang="en-US" i="1">
                              <a:latin typeface="Cambria Math" panose="02040503050406030204" pitchFamily="18" charset="0"/>
                            </a:rPr>
                            <m:t>총</m:t>
                          </m:r>
                          <m:r>
                            <a:rPr lang="ko-KR" altLang="en-US" i="1" smtClean="0">
                              <a:latin typeface="Cambria Math" panose="02040503050406030204" pitchFamily="18" charset="0"/>
                            </a:rPr>
                            <m:t>수</m:t>
                          </m:r>
                        </m:den>
                      </m:f>
                    </m:oMath>
                  </m:oMathPara>
                </a14:m>
                <a:endParaRPr lang="en-US" altLang="ko-KR" dirty="0" smtClean="0"/>
              </a:p>
              <a:p>
                <a:pPr marL="457200" lvl="1" indent="0">
                  <a:buNone/>
                </a:pPr>
                <a:endParaRPr lang="en-US" altLang="ko-KR" dirty="0" smtClean="0"/>
              </a:p>
              <a:p>
                <a:pPr marL="457200" lvl="1" indent="0">
                  <a:buNone/>
                </a:pPr>
                <a:r>
                  <a:rPr lang="en-US" altLang="ko-KR" dirty="0" smtClean="0"/>
                  <a:t>* </a:t>
                </a:r>
                <a:r>
                  <a:rPr lang="ko-KR" altLang="en-US" dirty="0" err="1" smtClean="0"/>
                  <a:t>정분류</a:t>
                </a:r>
                <a:r>
                  <a:rPr lang="en-US" altLang="ko-KR" dirty="0" smtClean="0"/>
                  <a:t>: </a:t>
                </a:r>
                <a:r>
                  <a:rPr lang="ko-KR" altLang="en-US" dirty="0" smtClean="0"/>
                  <a:t>실제</a:t>
                </a:r>
                <a:r>
                  <a:rPr lang="en-US" altLang="ko-KR" dirty="0" smtClean="0"/>
                  <a:t> </a:t>
                </a:r>
                <a:r>
                  <a:rPr lang="ko-KR" altLang="en-US" dirty="0" err="1" smtClean="0"/>
                  <a:t>목표변수값</a:t>
                </a:r>
                <a:r>
                  <a:rPr lang="ko-KR" altLang="en-US" dirty="0" smtClean="0"/>
                  <a:t> </a:t>
                </a:r>
                <a:r>
                  <a:rPr lang="en-US" altLang="ko-KR" dirty="0" smtClean="0"/>
                  <a:t>= </a:t>
                </a:r>
                <a:r>
                  <a:rPr lang="ko-KR" altLang="en-US" dirty="0" smtClean="0"/>
                  <a:t>예측된 </a:t>
                </a:r>
                <a:r>
                  <a:rPr lang="ko-KR" altLang="en-US" dirty="0" err="1" smtClean="0"/>
                  <a:t>목표변수값</a:t>
                </a:r>
                <a:endParaRPr lang="en-US" altLang="ko-KR" dirty="0" smtClean="0"/>
              </a:p>
              <a:p>
                <a:pPr marL="457200" lvl="1" indent="0">
                  <a:buNone/>
                </a:pPr>
                <a:r>
                  <a:rPr lang="en-US" altLang="ko-KR" dirty="0" smtClean="0"/>
                  <a:t>* </a:t>
                </a:r>
                <a:r>
                  <a:rPr lang="ko-KR" altLang="en-US" dirty="0" err="1" smtClean="0"/>
                  <a:t>오분류</a:t>
                </a:r>
                <a:r>
                  <a:rPr lang="en-US" altLang="ko-KR" dirty="0" smtClean="0"/>
                  <a:t>: </a:t>
                </a:r>
                <a:r>
                  <a:rPr lang="ko-KR" altLang="en-US" dirty="0" smtClean="0"/>
                  <a:t>그렇지 않은 </a:t>
                </a:r>
                <a:r>
                  <a:rPr lang="ko-KR" altLang="en-US" dirty="0" smtClean="0"/>
                  <a:t>경우 </a:t>
                </a:r>
                <a:endParaRPr lang="en-US" altLang="ko-KR" dirty="0" smtClean="0"/>
              </a:p>
            </p:txBody>
          </p:sp>
        </mc:Choice>
        <mc:Fallback>
          <p:sp>
            <p:nvSpPr>
              <p:cNvPr id="17" name="내용 개체 틀 1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5"/>
                <a:stretch>
                  <a:fillRect l="-1704" t="-1683" b="-1177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16925" y="765175"/>
            <a:ext cx="347663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787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데이터 과학</a:t>
            </a:r>
            <a:endParaRPr lang="en-US" altLang="ko-KR" dirty="0" smtClean="0"/>
          </a:p>
          <a:p>
            <a:r>
              <a:rPr lang="ko-KR" altLang="en-US" dirty="0" smtClean="0"/>
              <a:t>기술 분석과 </a:t>
            </a:r>
            <a:r>
              <a:rPr lang="ko-KR" altLang="en-US" dirty="0" err="1" smtClean="0"/>
              <a:t>예측분석</a:t>
            </a:r>
            <a:endParaRPr lang="en-US" altLang="ko-KR" dirty="0" smtClean="0"/>
          </a:p>
          <a:p>
            <a:r>
              <a:rPr lang="ko-KR" altLang="en-US" dirty="0" smtClean="0"/>
              <a:t>예측모델</a:t>
            </a:r>
            <a:endParaRPr lang="en-US" altLang="ko-KR" dirty="0" smtClean="0"/>
          </a:p>
          <a:p>
            <a:r>
              <a:rPr lang="ko-KR" altLang="en-US" dirty="0"/>
              <a:t>모델의 성능측정 </a:t>
            </a:r>
            <a:endParaRPr lang="en-US" altLang="ko-KR" dirty="0"/>
          </a:p>
          <a:p>
            <a:r>
              <a:rPr lang="ko-KR" altLang="en-US" dirty="0" smtClean="0"/>
              <a:t>데이터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2</a:t>
            </a:fld>
            <a:endParaRPr lang="en-US" altLang="ko-KR"/>
          </a:p>
        </p:txBody>
      </p:sp>
      <p:pic>
        <p:nvPicPr>
          <p:cNvPr id="5" name="p2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9137" y="155576"/>
            <a:ext cx="347663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639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변수의 종류</a:t>
            </a:r>
            <a:endParaRPr lang="en-US" altLang="ko-KR" dirty="0" smtClean="0"/>
          </a:p>
          <a:p>
            <a:pPr lvl="1"/>
            <a:r>
              <a:rPr lang="ko-KR" altLang="en-US" sz="2200" dirty="0" smtClean="0"/>
              <a:t>범주형</a:t>
            </a:r>
            <a:r>
              <a:rPr lang="en-US" altLang="ko-KR" sz="2200" dirty="0" smtClean="0"/>
              <a:t>(</a:t>
            </a:r>
            <a:r>
              <a:rPr lang="ko-KR" altLang="en-US" sz="2200" dirty="0" smtClean="0"/>
              <a:t>명목형</a:t>
            </a:r>
            <a:r>
              <a:rPr lang="en-US" altLang="ko-KR" sz="2200" dirty="0" smtClean="0"/>
              <a:t>) – nominal</a:t>
            </a:r>
            <a:r>
              <a:rPr lang="ko-KR" altLang="en-US" sz="2200" dirty="0" smtClean="0"/>
              <a:t> </a:t>
            </a:r>
            <a:r>
              <a:rPr lang="en-US" altLang="ko-KR" sz="2200" dirty="0" smtClean="0"/>
              <a:t>type: </a:t>
            </a:r>
          </a:p>
          <a:p>
            <a:pPr lvl="2"/>
            <a:r>
              <a:rPr lang="ko-KR" altLang="en-US" sz="2200" dirty="0" err="1" smtClean="0"/>
              <a:t>변수값이</a:t>
            </a:r>
            <a:r>
              <a:rPr lang="ko-KR" altLang="en-US" sz="2200" dirty="0" smtClean="0"/>
              <a:t> 종류 또는 이름을 나타냄</a:t>
            </a:r>
            <a:r>
              <a:rPr lang="en-US" altLang="ko-KR" sz="2200" dirty="0" smtClean="0"/>
              <a:t>, </a:t>
            </a:r>
            <a:r>
              <a:rPr lang="ko-KR" altLang="en-US" sz="2200" dirty="0" smtClean="0"/>
              <a:t>가능한 값이 유한</a:t>
            </a:r>
            <a:endParaRPr lang="en-US" altLang="ko-KR" sz="2200" dirty="0" smtClean="0"/>
          </a:p>
          <a:p>
            <a:pPr marL="914400" lvl="2" indent="0">
              <a:buNone/>
            </a:pPr>
            <a:r>
              <a:rPr lang="ko-KR" altLang="en-US" sz="2200" dirty="0" smtClean="0"/>
              <a:t>예</a:t>
            </a:r>
            <a:r>
              <a:rPr lang="en-US" altLang="ko-KR" sz="2200" dirty="0" smtClean="0"/>
              <a:t>) </a:t>
            </a:r>
            <a:r>
              <a:rPr lang="ko-KR" altLang="en-US" sz="2200" dirty="0" err="1" smtClean="0"/>
              <a:t>엄마기분</a:t>
            </a:r>
            <a:r>
              <a:rPr lang="en-US" altLang="ko-KR" sz="2200" dirty="0" smtClean="0"/>
              <a:t>, </a:t>
            </a:r>
            <a:r>
              <a:rPr lang="ko-KR" altLang="en-US" sz="2200" dirty="0" smtClean="0"/>
              <a:t>성패</a:t>
            </a:r>
            <a:r>
              <a:rPr lang="en-US" altLang="ko-KR" sz="2200" dirty="0" smtClean="0"/>
              <a:t>, </a:t>
            </a:r>
            <a:r>
              <a:rPr lang="ko-KR" altLang="en-US" sz="2200" dirty="0" smtClean="0"/>
              <a:t>직업</a:t>
            </a:r>
            <a:r>
              <a:rPr lang="en-US" altLang="ko-KR" sz="2200" dirty="0" smtClean="0"/>
              <a:t>, </a:t>
            </a:r>
            <a:r>
              <a:rPr lang="ko-KR" altLang="en-US" sz="2200" dirty="0" smtClean="0"/>
              <a:t>학점</a:t>
            </a:r>
            <a:r>
              <a:rPr lang="en-US" altLang="ko-KR" sz="2200" dirty="0" smtClean="0"/>
              <a:t>(A, B, C)</a:t>
            </a:r>
            <a:r>
              <a:rPr lang="ko-KR" altLang="en-US" sz="2200" dirty="0" smtClean="0"/>
              <a:t> 등</a:t>
            </a:r>
            <a:endParaRPr lang="en-US" altLang="ko-KR" sz="2200" dirty="0" smtClean="0"/>
          </a:p>
          <a:p>
            <a:pPr lvl="1"/>
            <a:r>
              <a:rPr lang="ko-KR" altLang="en-US" sz="2200" dirty="0" smtClean="0"/>
              <a:t>수치형 </a:t>
            </a:r>
            <a:r>
              <a:rPr lang="en-US" altLang="ko-KR" sz="2200" dirty="0" smtClean="0"/>
              <a:t>– numeric type: </a:t>
            </a:r>
          </a:p>
          <a:p>
            <a:pPr lvl="2"/>
            <a:r>
              <a:rPr lang="ko-KR" altLang="en-US" sz="2200" dirty="0" err="1" smtClean="0"/>
              <a:t>변수값이</a:t>
            </a:r>
            <a:r>
              <a:rPr lang="ko-KR" altLang="en-US" sz="2200" dirty="0" smtClean="0"/>
              <a:t> </a:t>
            </a:r>
            <a:r>
              <a:rPr lang="ko-KR" altLang="en-US" sz="2200" dirty="0" smtClean="0"/>
              <a:t>양</a:t>
            </a:r>
            <a:r>
              <a:rPr lang="en-US" altLang="ko-KR" sz="2200" dirty="0" smtClean="0"/>
              <a:t>, </a:t>
            </a:r>
            <a:r>
              <a:rPr lang="ko-KR" altLang="en-US" sz="2200" dirty="0" smtClean="0"/>
              <a:t>정도를  </a:t>
            </a:r>
            <a:r>
              <a:rPr lang="ko-KR" altLang="en-US" sz="2200" dirty="0" smtClean="0"/>
              <a:t>나타냄</a:t>
            </a:r>
            <a:r>
              <a:rPr lang="en-US" altLang="ko-KR" sz="2200" dirty="0" smtClean="0"/>
              <a:t>, </a:t>
            </a:r>
            <a:r>
              <a:rPr lang="ko-KR" altLang="en-US" sz="2200" dirty="0" smtClean="0"/>
              <a:t>숫자로 표현</a:t>
            </a:r>
            <a:r>
              <a:rPr lang="en-US" altLang="ko-KR" sz="2200" dirty="0" smtClean="0"/>
              <a:t>. </a:t>
            </a:r>
            <a:r>
              <a:rPr lang="ko-KR" altLang="en-US" sz="2200" dirty="0" smtClean="0"/>
              <a:t>가능한 값이 무한</a:t>
            </a:r>
            <a:endParaRPr lang="en-US" altLang="ko-KR" sz="2200" dirty="0" smtClean="0"/>
          </a:p>
          <a:p>
            <a:pPr marL="914400" lvl="2" indent="0">
              <a:buNone/>
            </a:pPr>
            <a:r>
              <a:rPr lang="ko-KR" altLang="en-US" sz="2200" dirty="0" smtClean="0"/>
              <a:t>예</a:t>
            </a:r>
            <a:r>
              <a:rPr lang="en-US" altLang="ko-KR" sz="2200" dirty="0" smtClean="0"/>
              <a:t>) </a:t>
            </a:r>
            <a:r>
              <a:rPr lang="ko-KR" altLang="en-US" sz="2200" dirty="0" smtClean="0"/>
              <a:t>주가</a:t>
            </a:r>
            <a:r>
              <a:rPr lang="en-US" altLang="ko-KR" sz="2200" dirty="0" smtClean="0"/>
              <a:t>, </a:t>
            </a:r>
            <a:r>
              <a:rPr lang="ko-KR" altLang="en-US" sz="2200" dirty="0" smtClean="0"/>
              <a:t>온도</a:t>
            </a:r>
            <a:r>
              <a:rPr lang="en-US" altLang="ko-KR" sz="2200" dirty="0" smtClean="0"/>
              <a:t>, </a:t>
            </a:r>
            <a:r>
              <a:rPr lang="ko-KR" altLang="en-US" sz="2200" dirty="0" smtClean="0"/>
              <a:t>습도</a:t>
            </a:r>
            <a:r>
              <a:rPr lang="en-US" altLang="ko-KR" sz="2200" dirty="0" smtClean="0"/>
              <a:t>, </a:t>
            </a:r>
            <a:r>
              <a:rPr lang="ko-KR" altLang="en-US" sz="2200" dirty="0" smtClean="0"/>
              <a:t>시험점수</a:t>
            </a:r>
            <a:r>
              <a:rPr lang="en-US" altLang="ko-KR" sz="2200" dirty="0" smtClean="0"/>
              <a:t>(</a:t>
            </a:r>
            <a:r>
              <a:rPr lang="ko-KR" altLang="en-US" sz="2200" dirty="0" smtClean="0"/>
              <a:t>숫자</a:t>
            </a:r>
            <a:r>
              <a:rPr lang="en-US" altLang="ko-KR" sz="2200" dirty="0" smtClean="0"/>
              <a:t>) </a:t>
            </a:r>
            <a:r>
              <a:rPr lang="ko-KR" altLang="en-US" sz="2200" dirty="0" smtClean="0"/>
              <a:t>등</a:t>
            </a:r>
            <a:endParaRPr lang="en-US" altLang="ko-KR" sz="2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20</a:t>
            </a:fld>
            <a:endParaRPr lang="en-US" altLang="ko-KR"/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4568113"/>
              </p:ext>
            </p:extLst>
          </p:nvPr>
        </p:nvGraphicFramePr>
        <p:xfrm>
          <a:off x="899592" y="4365104"/>
          <a:ext cx="6720784" cy="23527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0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04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04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04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04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87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24001"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예측변수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모델의 </a:t>
                      </a:r>
                      <a:r>
                        <a:rPr lang="ko-KR" altLang="en-US" dirty="0" err="1" smtClean="0"/>
                        <a:t>입력변수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목표변수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en-US" altLang="ko-KR" dirty="0" smtClean="0"/>
                        <a:t>(</a:t>
                      </a:r>
                      <a:r>
                        <a:rPr lang="ko-KR" altLang="en-US" dirty="0" err="1" smtClean="0"/>
                        <a:t>출력변수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5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smtClean="0">
                          <a:solidFill>
                            <a:schemeClr val="bg1"/>
                          </a:solidFill>
                        </a:rPr>
                        <a:t>번호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smtClean="0">
                          <a:solidFill>
                            <a:schemeClr val="bg1"/>
                          </a:solidFill>
                        </a:rPr>
                        <a:t>엄마기분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smtClean="0">
                          <a:solidFill>
                            <a:schemeClr val="bg1"/>
                          </a:solidFill>
                        </a:rPr>
                        <a:t>주가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smtClean="0">
                          <a:solidFill>
                            <a:schemeClr val="bg1"/>
                          </a:solidFill>
                        </a:rPr>
                        <a:t>온도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smtClean="0">
                          <a:solidFill>
                            <a:schemeClr val="bg1"/>
                          </a:solidFill>
                        </a:rPr>
                        <a:t>습도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 smtClean="0">
                          <a:solidFill>
                            <a:schemeClr val="bg1"/>
                          </a:solidFill>
                        </a:rPr>
                        <a:t>성패</a:t>
                      </a:r>
                      <a:endParaRPr lang="ko-KR" altLang="en-US" sz="16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4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1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상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2000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23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20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성공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4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5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모름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2030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30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80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실패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44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6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상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3000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34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70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성공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4401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/>
                        <a:t>…</a:t>
                      </a:r>
                      <a:endParaRPr lang="ko-KR" altLang="en-US" sz="16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5" name="p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05838" y="638175"/>
            <a:ext cx="347662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42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3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정형 데이터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비정형 데이터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정형 데이터</a:t>
            </a:r>
            <a:endParaRPr lang="en-US" altLang="ko-KR" dirty="0" smtClean="0"/>
          </a:p>
          <a:p>
            <a:pPr lvl="1"/>
            <a:r>
              <a:rPr lang="ko-KR" altLang="en-US" sz="2400" dirty="0" smtClean="0"/>
              <a:t>표의 형식으로 나타내어진 데이터</a:t>
            </a:r>
            <a:endParaRPr lang="en-US" altLang="ko-KR" sz="2400" dirty="0" smtClean="0"/>
          </a:p>
          <a:p>
            <a:endParaRPr lang="en-US" altLang="ko-KR" dirty="0"/>
          </a:p>
          <a:p>
            <a:r>
              <a:rPr lang="ko-KR" altLang="en-US" dirty="0" smtClean="0"/>
              <a:t>비정형 데이터</a:t>
            </a:r>
            <a:endParaRPr lang="en-US" altLang="ko-KR" dirty="0" smtClean="0"/>
          </a:p>
          <a:p>
            <a:pPr lvl="1"/>
            <a:r>
              <a:rPr lang="ko-KR" altLang="en-US" sz="2400" dirty="0" smtClean="0"/>
              <a:t>텍스트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영상</a:t>
            </a:r>
            <a:r>
              <a:rPr lang="en-US" altLang="ko-KR" sz="2400" dirty="0"/>
              <a:t>, </a:t>
            </a:r>
            <a:r>
              <a:rPr lang="ko-KR" altLang="en-US" sz="2400" dirty="0" smtClean="0"/>
              <a:t>사운드 등의 멀티미디어 데이터</a:t>
            </a:r>
            <a:r>
              <a:rPr lang="en-US" altLang="ko-KR" sz="2400" dirty="0" smtClean="0"/>
              <a:t> </a:t>
            </a:r>
          </a:p>
          <a:p>
            <a:pPr lvl="1"/>
            <a:r>
              <a:rPr lang="ko-KR" altLang="en-US" sz="2400" dirty="0" smtClean="0"/>
              <a:t>문서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웹페이지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시스템 및 </a:t>
            </a:r>
            <a:r>
              <a:rPr lang="ko-KR" altLang="en-US" sz="2400" dirty="0" err="1" smtClean="0"/>
              <a:t>웹로그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복합 데이터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전문적인 처리 과정을 </a:t>
            </a:r>
            <a:r>
              <a:rPr lang="ko-KR" altLang="en-US" sz="2400" dirty="0" smtClean="0"/>
              <a:t>거쳐</a:t>
            </a:r>
            <a:r>
              <a:rPr lang="en-US" altLang="ko-KR" sz="2400" dirty="0"/>
              <a:t/>
            </a:r>
            <a:br>
              <a:rPr lang="en-US" altLang="ko-KR" sz="2400" dirty="0"/>
            </a:br>
            <a:r>
              <a:rPr lang="ko-KR" altLang="en-US" sz="2400" dirty="0" smtClean="0"/>
              <a:t>정형 데이터 형식으로 변환하여 처리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기계학습</a:t>
            </a:r>
            <a:r>
              <a:rPr lang="en-US" altLang="ko-KR" sz="2400" dirty="0" smtClean="0"/>
              <a:t>,</a:t>
            </a:r>
            <a:r>
              <a:rPr lang="ko-KR" altLang="en-US" sz="2400" dirty="0" smtClean="0"/>
              <a:t> 빅데이터 분야 </a:t>
            </a:r>
            <a:endParaRPr lang="ko-KR" altLang="en-US" sz="24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21</a:t>
            </a:fld>
            <a:endParaRPr lang="en-US" altLang="ko-KR"/>
          </a:p>
        </p:txBody>
      </p:sp>
      <p:pic>
        <p:nvPicPr>
          <p:cNvPr id="5" name="p2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69288" y="82708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32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1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요약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데이터과학</a:t>
            </a:r>
            <a:endParaRPr lang="en-US" altLang="ko-KR" dirty="0" smtClean="0"/>
          </a:p>
          <a:p>
            <a:r>
              <a:rPr lang="ko-KR" altLang="en-US" dirty="0" smtClean="0"/>
              <a:t>기술 분석</a:t>
            </a:r>
            <a:endParaRPr lang="en-US" altLang="ko-KR" dirty="0" smtClean="0"/>
          </a:p>
          <a:p>
            <a:r>
              <a:rPr lang="ko-KR" altLang="en-US" dirty="0" smtClean="0"/>
              <a:t>예측 분석</a:t>
            </a:r>
            <a:endParaRPr lang="en-US" altLang="ko-KR" dirty="0" smtClean="0"/>
          </a:p>
          <a:p>
            <a:r>
              <a:rPr lang="ko-KR" altLang="en-US" dirty="0" smtClean="0"/>
              <a:t>용돈 예측 모델</a:t>
            </a:r>
            <a:endParaRPr lang="en-US" altLang="ko-KR" dirty="0" smtClean="0"/>
          </a:p>
          <a:p>
            <a:r>
              <a:rPr lang="ko-KR" altLang="en-US" dirty="0" smtClean="0"/>
              <a:t>데이터</a:t>
            </a:r>
            <a:endParaRPr lang="en-US" altLang="ko-KR" dirty="0" smtClean="0"/>
          </a:p>
          <a:p>
            <a:r>
              <a:rPr lang="ko-KR" altLang="en-US" dirty="0" smtClean="0"/>
              <a:t>사례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속성</a:t>
            </a:r>
            <a:endParaRPr lang="en-US" altLang="ko-KR" dirty="0" smtClean="0"/>
          </a:p>
          <a:p>
            <a:r>
              <a:rPr lang="ko-KR" altLang="en-US" dirty="0" smtClean="0"/>
              <a:t>명목형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수치형 데이터</a:t>
            </a:r>
            <a:endParaRPr lang="en-US" altLang="ko-KR" dirty="0" smtClean="0"/>
          </a:p>
          <a:p>
            <a:r>
              <a:rPr lang="ko-KR" altLang="en-US" dirty="0" smtClean="0"/>
              <a:t>예측 모델의 성능 측정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03B4D-CE31-4967-B653-0DB359703C62}" type="slidenum">
              <a:rPr lang="en-US" altLang="ko-KR" smtClean="0"/>
              <a:pPr/>
              <a:t>22</a:t>
            </a:fld>
            <a:endParaRPr lang="en-US" altLang="ko-KR"/>
          </a:p>
        </p:txBody>
      </p:sp>
      <p:pic>
        <p:nvPicPr>
          <p:cNvPr id="5" name="p2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27988" y="6175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42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 과학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데이터 과학이란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sz="2400" dirty="0" smtClean="0"/>
              <a:t>데이터를 분석하여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유용하고 새로운 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ko-KR" altLang="en-US" sz="2400" dirty="0" smtClean="0"/>
              <a:t>정보</a:t>
            </a:r>
            <a:r>
              <a:rPr lang="en-US" altLang="ko-KR" sz="2400" dirty="0"/>
              <a:t>, </a:t>
            </a:r>
            <a:r>
              <a:rPr lang="ko-KR" altLang="en-US" sz="2400" dirty="0"/>
              <a:t>지식을 </a:t>
            </a:r>
            <a:r>
              <a:rPr lang="ko-KR" altLang="en-US" sz="2400" dirty="0" smtClean="0"/>
              <a:t>추출하는 기술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산업 활동의 의사결정에 </a:t>
            </a:r>
            <a:r>
              <a:rPr lang="ko-KR" altLang="en-US" sz="2400" dirty="0"/>
              <a:t>도움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en-US" altLang="ko-KR" sz="2400" dirty="0" smtClean="0">
                <a:sym typeface="Wingdings" panose="05000000000000000000" pitchFamily="2" charset="2"/>
              </a:rPr>
              <a:t> </a:t>
            </a:r>
            <a:r>
              <a:rPr lang="ko-KR" altLang="en-US" sz="2400" dirty="0">
                <a:sym typeface="Wingdings" panose="05000000000000000000" pitchFamily="2" charset="2"/>
              </a:rPr>
              <a:t>공익</a:t>
            </a:r>
            <a:r>
              <a:rPr lang="en-US" altLang="ko-KR" sz="2400" dirty="0">
                <a:sym typeface="Wingdings" panose="05000000000000000000" pitchFamily="2" charset="2"/>
              </a:rPr>
              <a:t>, </a:t>
            </a:r>
            <a:r>
              <a:rPr lang="ko-KR" altLang="en-US" sz="2400" dirty="0">
                <a:sym typeface="Wingdings" panose="05000000000000000000" pitchFamily="2" charset="2"/>
              </a:rPr>
              <a:t>매출</a:t>
            </a:r>
            <a:r>
              <a:rPr lang="en-US" altLang="ko-KR" sz="2400" dirty="0">
                <a:sym typeface="Wingdings" panose="05000000000000000000" pitchFamily="2" charset="2"/>
              </a:rPr>
              <a:t>, …. </a:t>
            </a:r>
            <a:r>
              <a:rPr lang="ko-KR" altLang="en-US" sz="2400" dirty="0" smtClean="0">
                <a:sym typeface="Wingdings" panose="05000000000000000000" pitchFamily="2" charset="2"/>
              </a:rPr>
              <a:t>증대</a:t>
            </a:r>
            <a:endParaRPr lang="en-US" altLang="ko-KR" sz="2400" dirty="0" smtClean="0">
              <a:sym typeface="Wingdings" panose="05000000000000000000" pitchFamily="2" charset="2"/>
            </a:endParaRPr>
          </a:p>
          <a:p>
            <a:endParaRPr lang="en-US" altLang="ko-KR" sz="2800" dirty="0" smtClean="0">
              <a:sym typeface="Wingdings" panose="05000000000000000000" pitchFamily="2" charset="2"/>
            </a:endParaRPr>
          </a:p>
          <a:p>
            <a:r>
              <a:rPr lang="ko-KR" altLang="en-US" sz="2800" dirty="0" smtClean="0">
                <a:sym typeface="Wingdings" panose="05000000000000000000" pitchFamily="2" charset="2"/>
              </a:rPr>
              <a:t>데이터 과학 분야</a:t>
            </a:r>
            <a:endParaRPr lang="en-US" altLang="ko-KR" sz="2800" dirty="0">
              <a:sym typeface="Wingdings" panose="05000000000000000000" pitchFamily="2" charset="2"/>
            </a:endParaRPr>
          </a:p>
          <a:p>
            <a:pPr lvl="1"/>
            <a:r>
              <a:rPr lang="ko-KR" altLang="en-US" sz="2400" dirty="0" smtClean="0"/>
              <a:t>통계학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인공지능</a:t>
            </a:r>
            <a:r>
              <a:rPr lang="en-US" altLang="ko-KR" sz="2400" dirty="0" smtClean="0"/>
              <a:t>, </a:t>
            </a:r>
            <a:r>
              <a:rPr lang="ko-KR" altLang="en-US" sz="2400" dirty="0" err="1" smtClean="0"/>
              <a:t>기계학습이</a:t>
            </a:r>
            <a:r>
              <a:rPr lang="ko-KR" altLang="en-US" sz="2400" dirty="0" smtClean="0"/>
              <a:t> 융합된 분야</a:t>
            </a:r>
            <a:endParaRPr lang="en-US" altLang="ko-KR" sz="2400" dirty="0" smtClean="0"/>
          </a:p>
          <a:p>
            <a:pPr lvl="1"/>
            <a:r>
              <a:rPr lang="ko-KR" altLang="en-US" sz="2400" dirty="0" smtClean="0"/>
              <a:t>타 분야 </a:t>
            </a:r>
            <a:r>
              <a:rPr lang="ko-KR" altLang="en-US" sz="2400" dirty="0" err="1" smtClean="0"/>
              <a:t>와의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차별점</a:t>
            </a:r>
            <a:r>
              <a:rPr lang="en-US" altLang="ko-KR" sz="2400" dirty="0" smtClean="0">
                <a:sym typeface="Wingdings" panose="05000000000000000000" pitchFamily="2" charset="2"/>
              </a:rPr>
              <a:t> </a:t>
            </a:r>
            <a:r>
              <a:rPr lang="ko-KR" altLang="en-US" sz="2400" dirty="0" smtClean="0">
                <a:sym typeface="Wingdings" panose="05000000000000000000" pitchFamily="2" charset="2"/>
              </a:rPr>
              <a:t>기술의 활용에 주안점</a:t>
            </a:r>
            <a:endParaRPr lang="en-US" altLang="ko-KR" sz="2400" dirty="0" smtClean="0">
              <a:sym typeface="Wingdings" panose="05000000000000000000" pitchFamily="2" charset="2"/>
            </a:endParaRPr>
          </a:p>
          <a:p>
            <a:pPr lvl="1"/>
            <a:r>
              <a:rPr lang="ko-KR" altLang="en-US" sz="2400" dirty="0" smtClean="0">
                <a:sym typeface="Wingdings" panose="05000000000000000000" pitchFamily="2" charset="2"/>
              </a:rPr>
              <a:t>데이터 </a:t>
            </a:r>
            <a:r>
              <a:rPr lang="ko-KR" altLang="en-US" sz="2400" dirty="0" err="1" smtClean="0">
                <a:sym typeface="Wingdings" panose="05000000000000000000" pitchFamily="2" charset="2"/>
              </a:rPr>
              <a:t>마이닝</a:t>
            </a:r>
            <a:r>
              <a:rPr lang="en-US" altLang="ko-KR" sz="2400" dirty="0" smtClean="0">
                <a:sym typeface="Wingdings" panose="05000000000000000000" pitchFamily="2" charset="2"/>
              </a:rPr>
              <a:t>, </a:t>
            </a:r>
            <a:r>
              <a:rPr lang="ko-KR" altLang="en-US" sz="2400" dirty="0" smtClean="0">
                <a:sym typeface="Wingdings" panose="05000000000000000000" pitchFamily="2" charset="2"/>
              </a:rPr>
              <a:t>빅데이터 기술 이라고도 함</a:t>
            </a:r>
            <a:endParaRPr lang="en-US" altLang="ko-KR" sz="2400" dirty="0" smtClean="0"/>
          </a:p>
          <a:p>
            <a:pPr marL="457200" lvl="1" indent="0">
              <a:buNone/>
            </a:pPr>
            <a:endParaRPr lang="en-US" altLang="ko-KR" sz="2400" dirty="0"/>
          </a:p>
          <a:p>
            <a:pPr lvl="1"/>
            <a:endParaRPr lang="en-US" altLang="ko-KR" sz="24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460432" y="6309320"/>
            <a:ext cx="226368" cy="459781"/>
          </a:xfrm>
        </p:spPr>
        <p:txBody>
          <a:bodyPr/>
          <a:lstStyle/>
          <a:p>
            <a:fld id="{C8103B4D-CE31-4967-B653-0DB359703C62}" type="slidenum">
              <a:rPr lang="en-US" altLang="ko-KR" smtClean="0"/>
              <a:pPr/>
              <a:t>3</a:t>
            </a:fld>
            <a:endParaRPr lang="en-US" altLang="ko-KR"/>
          </a:p>
        </p:txBody>
      </p:sp>
      <p:pic>
        <p:nvPicPr>
          <p:cNvPr id="5" name="p0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53450" y="681038"/>
            <a:ext cx="347663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29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 과학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분석의 종류</a:t>
            </a:r>
            <a:endParaRPr lang="en-US" altLang="ko-KR" dirty="0" smtClean="0"/>
          </a:p>
          <a:p>
            <a:pPr lvl="1"/>
            <a:r>
              <a:rPr lang="ko-KR" altLang="en-US" sz="2000" dirty="0" smtClean="0"/>
              <a:t>기술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記述</a:t>
            </a:r>
            <a:r>
              <a:rPr lang="en-US" altLang="ko-KR" sz="2000" dirty="0" smtClean="0"/>
              <a:t>)</a:t>
            </a:r>
            <a:r>
              <a:rPr lang="ko-KR" altLang="en-US" sz="2000" dirty="0" smtClean="0"/>
              <a:t> 분석 </a:t>
            </a:r>
            <a:r>
              <a:rPr lang="en-US" altLang="ko-KR" sz="2000" dirty="0" smtClean="0"/>
              <a:t>– Descriptive analysis:</a:t>
            </a:r>
          </a:p>
          <a:p>
            <a:pPr lvl="2"/>
            <a:r>
              <a:rPr lang="ko-KR" altLang="en-US" sz="2000" dirty="0" smtClean="0"/>
              <a:t>데이터에 </a:t>
            </a:r>
            <a:r>
              <a:rPr lang="ko-KR" altLang="en-US" sz="2000" dirty="0"/>
              <a:t>대한 설명을 </a:t>
            </a:r>
            <a:r>
              <a:rPr lang="ko-KR" altLang="en-US" sz="2000" dirty="0" smtClean="0"/>
              <a:t>사람이 알기 쉬운 방법으로 생성</a:t>
            </a:r>
            <a:endParaRPr lang="en-US" altLang="ko-KR" sz="2000" dirty="0" smtClean="0"/>
          </a:p>
          <a:p>
            <a:pPr lvl="2"/>
            <a:r>
              <a:rPr lang="ko-KR" altLang="en-US" sz="2000" dirty="0" smtClean="0"/>
              <a:t>사례</a:t>
            </a:r>
            <a:r>
              <a:rPr lang="en-US" altLang="ko-KR" sz="2000" dirty="0"/>
              <a:t/>
            </a:r>
            <a:br>
              <a:rPr lang="en-US" altLang="ko-KR" sz="2000" dirty="0"/>
            </a:br>
            <a:r>
              <a:rPr lang="en-US" altLang="ko-KR" sz="2000" dirty="0" smtClean="0"/>
              <a:t>1. </a:t>
            </a:r>
            <a:r>
              <a:rPr lang="ko-KR" altLang="en-US" sz="2000" dirty="0" smtClean="0"/>
              <a:t>두 반의 성적을 비교하기 위하여 각 반마다 </a:t>
            </a:r>
            <a:r>
              <a:rPr lang="ko-KR" altLang="en-US" sz="2000" dirty="0" err="1" smtClean="0"/>
              <a:t>시험점수의</a:t>
            </a:r>
            <a:r>
              <a:rPr lang="ko-KR" altLang="en-US" sz="2000" dirty="0" smtClean="0"/>
              <a:t> 평균을 계산함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en-US" altLang="ko-KR" sz="2000" dirty="0" smtClean="0"/>
              <a:t>2. </a:t>
            </a:r>
            <a:r>
              <a:rPr lang="ko-KR" altLang="en-US" sz="2000" dirty="0" smtClean="0"/>
              <a:t>일일의 기온 </a:t>
            </a:r>
            <a:r>
              <a:rPr lang="ko-KR" altLang="en-US" sz="2000" dirty="0"/>
              <a:t>변화를 그래프로 플롯</a:t>
            </a:r>
            <a:endParaRPr lang="en-US" altLang="ko-KR" sz="2000" dirty="0"/>
          </a:p>
          <a:p>
            <a:pPr marL="800100" lvl="2" indent="0">
              <a:buNone/>
            </a:pPr>
            <a:endParaRPr lang="en-US" altLang="ko-KR" sz="2000" dirty="0" smtClean="0"/>
          </a:p>
          <a:p>
            <a:pPr marL="685800" lvl="1"/>
            <a:r>
              <a:rPr lang="ko-KR" altLang="en-US" sz="2000" dirty="0" smtClean="0"/>
              <a:t>예측 분석</a:t>
            </a:r>
            <a:r>
              <a:rPr lang="en-US" altLang="ko-KR" sz="2000" dirty="0"/>
              <a:t> </a:t>
            </a:r>
            <a:r>
              <a:rPr lang="en-US" altLang="ko-KR" sz="2000" dirty="0" smtClean="0"/>
              <a:t>– Predictive analysis</a:t>
            </a:r>
          </a:p>
          <a:p>
            <a:pPr marL="1085850" lvl="2"/>
            <a:r>
              <a:rPr lang="ko-KR" altLang="en-US" sz="2000" dirty="0" smtClean="0"/>
              <a:t>과거의 데이터를 기반으로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smtClean="0"/>
              <a:t>미래에 대한 예측을 위한 예측 모델 생성</a:t>
            </a:r>
            <a:endParaRPr lang="en-US" altLang="ko-KR" sz="2000" dirty="0" smtClean="0"/>
          </a:p>
          <a:p>
            <a:pPr marL="1085850" lvl="2"/>
            <a:r>
              <a:rPr lang="ko-KR" altLang="en-US" sz="2000" dirty="0" smtClean="0"/>
              <a:t>사례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en-US" altLang="ko-KR" sz="2000" dirty="0" smtClean="0"/>
              <a:t>1. </a:t>
            </a:r>
            <a:r>
              <a:rPr lang="ko-KR" altLang="en-US" sz="2000" dirty="0" smtClean="0"/>
              <a:t>오늘의 경제 상황을 기반으로 내일의 </a:t>
            </a:r>
            <a:r>
              <a:rPr lang="ko-KR" altLang="en-US" sz="2000" dirty="0" err="1" smtClean="0"/>
              <a:t>주식가격를</a:t>
            </a:r>
            <a:r>
              <a:rPr lang="ko-KR" altLang="en-US" sz="2000" dirty="0" smtClean="0"/>
              <a:t> 예측 함</a:t>
            </a:r>
            <a:r>
              <a:rPr lang="en-US" altLang="ko-KR" sz="2000" dirty="0" smtClean="0"/>
              <a:t> </a:t>
            </a:r>
            <a:br>
              <a:rPr lang="en-US" altLang="ko-KR" sz="2000" dirty="0" smtClean="0"/>
            </a:br>
            <a:r>
              <a:rPr lang="en-US" altLang="ko-KR" sz="2000" dirty="0" smtClean="0"/>
              <a:t>2. </a:t>
            </a:r>
            <a:r>
              <a:rPr lang="ko-KR" altLang="en-US" sz="2000" dirty="0" smtClean="0"/>
              <a:t> 생산 공정에서 발생하는 불량품을 검출함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460432" y="6309320"/>
            <a:ext cx="226368" cy="459781"/>
          </a:xfrm>
        </p:spPr>
        <p:txBody>
          <a:bodyPr/>
          <a:lstStyle/>
          <a:p>
            <a:fld id="{C8103B4D-CE31-4967-B653-0DB359703C62}" type="slidenum">
              <a:rPr lang="en-US" altLang="ko-KR" smtClean="0"/>
              <a:pPr/>
              <a:t>4</a:t>
            </a:fld>
            <a:endParaRPr lang="en-US" altLang="ko-KR"/>
          </a:p>
        </p:txBody>
      </p:sp>
      <p:pic>
        <p:nvPicPr>
          <p:cNvPr id="5" name="p0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53450" y="606425"/>
            <a:ext cx="347663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8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4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</a:t>
            </a:r>
            <a:r>
              <a:rPr lang="en-US" altLang="ko-KR" dirty="0" smtClean="0"/>
              <a:t>: </a:t>
            </a:r>
            <a:r>
              <a:rPr lang="ko-KR" altLang="en-US" dirty="0" smtClean="0"/>
              <a:t>용돈 예측 모델</a:t>
            </a:r>
            <a:r>
              <a:rPr lang="en-US" altLang="ko-KR" dirty="0"/>
              <a:t> </a:t>
            </a:r>
            <a:r>
              <a:rPr lang="en-US" altLang="ko-KR" dirty="0" smtClean="0"/>
              <a:t>-1 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엄마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용돈 줘</a:t>
            </a:r>
            <a:r>
              <a:rPr lang="en-US" altLang="ko-KR" dirty="0" smtClean="0"/>
              <a:t>!</a:t>
            </a:r>
          </a:p>
          <a:p>
            <a:pPr lvl="1"/>
            <a:r>
              <a:rPr lang="ko-KR" altLang="en-US" dirty="0" smtClean="0"/>
              <a:t>엄마에게 용돈을 요구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결과</a:t>
            </a:r>
            <a:r>
              <a:rPr lang="en-US" altLang="ko-KR" dirty="0" smtClean="0"/>
              <a:t>: </a:t>
            </a:r>
            <a:r>
              <a:rPr lang="ko-KR" altLang="en-US" dirty="0" smtClean="0"/>
              <a:t>엄마가 용돈을 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준다</a:t>
            </a:r>
            <a:r>
              <a:rPr lang="en-US" altLang="ko-KR" dirty="0" smtClean="0"/>
              <a:t> 	</a:t>
            </a:r>
            <a:r>
              <a:rPr lang="en-US" altLang="ko-KR" dirty="0" smtClean="0"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sym typeface="Wingdings" panose="05000000000000000000" pitchFamily="2" charset="2"/>
              </a:rPr>
              <a:t>성공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안준다</a:t>
            </a:r>
            <a:r>
              <a:rPr lang="en-US" altLang="ko-KR" dirty="0" smtClean="0"/>
              <a:t>   	</a:t>
            </a:r>
            <a:r>
              <a:rPr lang="en-US" altLang="ko-KR" dirty="0" smtClean="0"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sym typeface="Wingdings" panose="05000000000000000000" pitchFamily="2" charset="2"/>
              </a:rPr>
              <a:t>실패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425712" y="6525344"/>
            <a:ext cx="261088" cy="243756"/>
          </a:xfrm>
        </p:spPr>
        <p:txBody>
          <a:bodyPr/>
          <a:lstStyle/>
          <a:p>
            <a:fld id="{C8103B4D-CE31-4967-B653-0DB359703C62}" type="slidenum">
              <a:rPr lang="en-US" altLang="ko-KR" smtClean="0"/>
              <a:pPr/>
              <a:t>5</a:t>
            </a:fld>
            <a:endParaRPr lang="en-US" altLang="ko-KR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16813" y="2947874"/>
            <a:ext cx="7382382" cy="3531758"/>
            <a:chOff x="1071874" y="2452207"/>
            <a:chExt cx="7382382" cy="3531758"/>
          </a:xfrm>
        </p:grpSpPr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071874" y="3621933"/>
              <a:ext cx="2195841" cy="1806606"/>
            </a:xfrm>
            <a:prstGeom prst="rect">
              <a:avLst/>
            </a:prstGeom>
          </p:spPr>
        </p:pic>
        <p:sp>
          <p:nvSpPr>
            <p:cNvPr id="19" name="오른쪽 화살표 18"/>
            <p:cNvSpPr/>
            <p:nvPr/>
          </p:nvSpPr>
          <p:spPr bwMode="auto">
            <a:xfrm rot="19593360">
              <a:off x="3970780" y="3353733"/>
              <a:ext cx="1354314" cy="548385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75703" y="3592567"/>
              <a:ext cx="791364" cy="144655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8800" b="1" dirty="0" smtClean="0">
                  <a:solidFill>
                    <a:srgbClr val="C00000"/>
                  </a:solidFill>
                </a:rPr>
                <a:t>?</a:t>
              </a:r>
              <a:endParaRPr lang="ko-KR" altLang="en-US" sz="8800" b="1" dirty="0">
                <a:solidFill>
                  <a:srgbClr val="C00000"/>
                </a:solidFill>
              </a:endParaRPr>
            </a:p>
          </p:txBody>
        </p:sp>
        <p:pic>
          <p:nvPicPr>
            <p:cNvPr id="21" name="Picture 2" descr="ê´ë ¨ ì´ë¯¸ì§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2632" y="2452207"/>
              <a:ext cx="3061624" cy="1455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오른쪽 화살표 21"/>
            <p:cNvSpPr/>
            <p:nvPr/>
          </p:nvSpPr>
          <p:spPr bwMode="auto">
            <a:xfrm rot="1672645">
              <a:off x="4038419" y="4538705"/>
              <a:ext cx="1354314" cy="548385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곱셈 기호 22"/>
            <p:cNvSpPr/>
            <p:nvPr/>
          </p:nvSpPr>
          <p:spPr>
            <a:xfrm>
              <a:off x="6150849" y="4759829"/>
              <a:ext cx="1440160" cy="1224136"/>
            </a:xfrm>
            <a:prstGeom prst="mathMultiply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" name="p0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42338" y="690563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47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</a:t>
            </a:r>
            <a:r>
              <a:rPr lang="en-US" altLang="ko-KR" dirty="0" smtClean="0"/>
              <a:t>: </a:t>
            </a:r>
            <a:r>
              <a:rPr lang="ko-KR" altLang="en-US" dirty="0" smtClean="0"/>
              <a:t>용돈 예측 모델</a:t>
            </a:r>
            <a:r>
              <a:rPr lang="en-US" altLang="ko-KR" dirty="0" smtClean="0"/>
              <a:t> - 2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엄마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용돈 줘</a:t>
            </a:r>
            <a:r>
              <a:rPr lang="en-US" altLang="ko-KR" dirty="0" smtClean="0"/>
              <a:t>!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사람은</a:t>
            </a:r>
            <a:r>
              <a:rPr lang="en-US" altLang="ko-KR" dirty="0" smtClean="0"/>
              <a:t>:</a:t>
            </a:r>
            <a:br>
              <a:rPr lang="en-US" altLang="ko-KR" dirty="0" smtClean="0"/>
            </a:br>
            <a:r>
              <a:rPr lang="ko-KR" altLang="en-US" dirty="0" smtClean="0"/>
              <a:t>과거의 경험을 기반으로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결과</a:t>
            </a:r>
            <a:r>
              <a:rPr lang="en-US" altLang="ko-KR" dirty="0" smtClean="0"/>
              <a:t>(</a:t>
            </a:r>
            <a:r>
              <a:rPr lang="ko-KR" altLang="en-US" dirty="0" smtClean="0"/>
              <a:t>성패 여부</a:t>
            </a:r>
            <a:r>
              <a:rPr lang="en-US" altLang="ko-KR" dirty="0" smtClean="0"/>
              <a:t>)</a:t>
            </a:r>
            <a:r>
              <a:rPr lang="ko-KR" altLang="en-US" dirty="0" smtClean="0"/>
              <a:t> 를 짐작</a:t>
            </a:r>
            <a:r>
              <a:rPr lang="en-US" altLang="ko-KR" dirty="0" smtClean="0"/>
              <a:t>(</a:t>
            </a:r>
            <a:r>
              <a:rPr lang="ko-KR" altLang="en-US" dirty="0" smtClean="0"/>
              <a:t>예측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532440" y="6525344"/>
            <a:ext cx="154360" cy="243756"/>
          </a:xfrm>
        </p:spPr>
        <p:txBody>
          <a:bodyPr/>
          <a:lstStyle/>
          <a:p>
            <a:fld id="{C8103B4D-CE31-4967-B653-0DB359703C62}" type="slidenum">
              <a:rPr lang="en-US" altLang="ko-KR" smtClean="0"/>
              <a:pPr/>
              <a:t>6</a:t>
            </a:fld>
            <a:endParaRPr lang="en-US" altLang="ko-KR"/>
          </a:p>
        </p:txBody>
      </p:sp>
      <p:grpSp>
        <p:nvGrpSpPr>
          <p:cNvPr id="18" name="그룹 17"/>
          <p:cNvGrpSpPr/>
          <p:nvPr/>
        </p:nvGrpSpPr>
        <p:grpSpPr>
          <a:xfrm>
            <a:off x="916813" y="2947874"/>
            <a:ext cx="7382382" cy="3531758"/>
            <a:chOff x="1071874" y="2452207"/>
            <a:chExt cx="7382382" cy="3531758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071874" y="3621933"/>
              <a:ext cx="2195841" cy="1806606"/>
            </a:xfrm>
            <a:prstGeom prst="rect">
              <a:avLst/>
            </a:prstGeom>
          </p:spPr>
        </p:pic>
        <p:sp>
          <p:nvSpPr>
            <p:cNvPr id="20" name="오른쪽 화살표 19"/>
            <p:cNvSpPr/>
            <p:nvPr/>
          </p:nvSpPr>
          <p:spPr bwMode="auto">
            <a:xfrm rot="19593360">
              <a:off x="3970780" y="3353733"/>
              <a:ext cx="1354314" cy="548385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275703" y="3592567"/>
              <a:ext cx="791364" cy="144655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8800" b="1" dirty="0" smtClean="0">
                  <a:solidFill>
                    <a:srgbClr val="C00000"/>
                  </a:solidFill>
                </a:rPr>
                <a:t>?</a:t>
              </a:r>
              <a:endParaRPr lang="ko-KR" altLang="en-US" sz="8800" b="1" dirty="0">
                <a:solidFill>
                  <a:srgbClr val="C00000"/>
                </a:solidFill>
              </a:endParaRPr>
            </a:p>
          </p:txBody>
        </p:sp>
        <p:pic>
          <p:nvPicPr>
            <p:cNvPr id="22" name="Picture 2" descr="ê´ë ¨ ì´ë¯¸ì§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2632" y="2452207"/>
              <a:ext cx="3061624" cy="1455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오른쪽 화살표 22"/>
            <p:cNvSpPr/>
            <p:nvPr/>
          </p:nvSpPr>
          <p:spPr bwMode="auto">
            <a:xfrm rot="1672645">
              <a:off x="4038419" y="4538705"/>
              <a:ext cx="1354314" cy="548385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4" name="곱셈 기호 23"/>
            <p:cNvSpPr/>
            <p:nvPr/>
          </p:nvSpPr>
          <p:spPr>
            <a:xfrm>
              <a:off x="6150849" y="4759829"/>
              <a:ext cx="1440160" cy="1224136"/>
            </a:xfrm>
            <a:prstGeom prst="mathMultiply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5995456" y="3209007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b="1" dirty="0">
                <a:solidFill>
                  <a:srgbClr val="C00000"/>
                </a:solidFill>
                <a:sym typeface="Wingdings" panose="05000000000000000000" pitchFamily="2" charset="2"/>
              </a:rPr>
              <a:t>성공</a:t>
            </a:r>
            <a:endParaRPr lang="ko-KR" altLang="en-US" sz="5400" b="1" dirty="0">
              <a:solidFill>
                <a:srgbClr val="C0000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024774" y="5405644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b="1" dirty="0" smtClean="0">
                <a:solidFill>
                  <a:srgbClr val="C00000"/>
                </a:solidFill>
                <a:sym typeface="Wingdings" panose="05000000000000000000" pitchFamily="2" charset="2"/>
              </a:rPr>
              <a:t>실패</a:t>
            </a:r>
            <a:endParaRPr lang="ko-KR" altLang="en-US" sz="5400" b="1" dirty="0">
              <a:solidFill>
                <a:srgbClr val="C00000"/>
              </a:solidFill>
            </a:endParaRPr>
          </a:p>
        </p:txBody>
      </p:sp>
      <p:pic>
        <p:nvPicPr>
          <p:cNvPr id="5" name="p0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85150" y="701675"/>
            <a:ext cx="347663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40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2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/>
          <p:cNvGrpSpPr/>
          <p:nvPr/>
        </p:nvGrpSpPr>
        <p:grpSpPr>
          <a:xfrm>
            <a:off x="916813" y="2947874"/>
            <a:ext cx="7382382" cy="3531758"/>
            <a:chOff x="1071874" y="2452207"/>
            <a:chExt cx="7382382" cy="3531758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071874" y="3621933"/>
              <a:ext cx="2195841" cy="1806606"/>
            </a:xfrm>
            <a:prstGeom prst="rect">
              <a:avLst/>
            </a:prstGeom>
          </p:spPr>
        </p:pic>
        <p:sp>
          <p:nvSpPr>
            <p:cNvPr id="20" name="오른쪽 화살표 19"/>
            <p:cNvSpPr/>
            <p:nvPr/>
          </p:nvSpPr>
          <p:spPr bwMode="auto">
            <a:xfrm rot="19593360">
              <a:off x="3970780" y="3353733"/>
              <a:ext cx="1354314" cy="548385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275703" y="3592567"/>
              <a:ext cx="791364" cy="144655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8800" b="1" dirty="0" smtClean="0">
                  <a:solidFill>
                    <a:srgbClr val="C00000"/>
                  </a:solidFill>
                </a:rPr>
                <a:t>?</a:t>
              </a:r>
              <a:endParaRPr lang="ko-KR" altLang="en-US" sz="8800" b="1" dirty="0">
                <a:solidFill>
                  <a:srgbClr val="C00000"/>
                </a:solidFill>
              </a:endParaRPr>
            </a:p>
          </p:txBody>
        </p:sp>
        <p:pic>
          <p:nvPicPr>
            <p:cNvPr id="22" name="Picture 2" descr="ê´ë ¨ ì´ë¯¸ì§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2632" y="2452207"/>
              <a:ext cx="3061624" cy="1455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오른쪽 화살표 22"/>
            <p:cNvSpPr/>
            <p:nvPr/>
          </p:nvSpPr>
          <p:spPr bwMode="auto">
            <a:xfrm rot="1672645">
              <a:off x="4038419" y="4538705"/>
              <a:ext cx="1354314" cy="548385"/>
            </a:xfrm>
            <a:prstGeom prst="rightArrow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800" b="0" i="0" u="none" strike="noStrike" cap="none" normalizeH="0" baseline="-2500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4" name="곱셈 기호 23"/>
            <p:cNvSpPr/>
            <p:nvPr/>
          </p:nvSpPr>
          <p:spPr>
            <a:xfrm>
              <a:off x="6150849" y="4759829"/>
              <a:ext cx="1440160" cy="1224136"/>
            </a:xfrm>
            <a:prstGeom prst="mathMultiply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</a:t>
            </a:r>
            <a:r>
              <a:rPr lang="en-US" altLang="ko-KR" dirty="0" smtClean="0"/>
              <a:t>: </a:t>
            </a:r>
            <a:r>
              <a:rPr lang="ko-KR" altLang="en-US" dirty="0" smtClean="0"/>
              <a:t>용돈 예측 모델</a:t>
            </a:r>
            <a:r>
              <a:rPr lang="en-US" altLang="ko-KR" dirty="0" smtClean="0"/>
              <a:t> - 3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엄마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용돈 줘</a:t>
            </a:r>
            <a:r>
              <a:rPr lang="en-US" altLang="ko-KR" dirty="0" smtClean="0"/>
              <a:t>!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pPr lvl="1"/>
            <a:r>
              <a:rPr lang="ko-KR" altLang="en-US" sz="2400" dirty="0" smtClean="0"/>
              <a:t>데이터과학의 활용</a:t>
            </a:r>
            <a:r>
              <a:rPr lang="en-US" altLang="ko-KR" sz="2400" dirty="0" smtClean="0"/>
              <a:t>:</a:t>
            </a:r>
            <a:r>
              <a:rPr lang="ko-KR" altLang="en-US" sz="2400" dirty="0" smtClean="0"/>
              <a:t>  </a:t>
            </a:r>
            <a:endParaRPr lang="en-US" altLang="ko-KR" sz="2400" dirty="0" smtClean="0"/>
          </a:p>
          <a:p>
            <a:pPr marL="895350" lvl="2" indent="-182563"/>
            <a:r>
              <a:rPr lang="ko-KR" altLang="en-US" sz="2000" dirty="0" smtClean="0"/>
              <a:t>컴퓨터와 분석알고리즘을  과거의 사례</a:t>
            </a:r>
            <a:r>
              <a:rPr lang="en-US" altLang="ko-KR" sz="2000" dirty="0" smtClean="0"/>
              <a:t>-</a:t>
            </a:r>
            <a:r>
              <a:rPr lang="ko-KR" altLang="en-US" sz="2000" dirty="0" smtClean="0"/>
              <a:t>데이터에 적용하여</a:t>
            </a:r>
            <a:endParaRPr lang="en-US" altLang="ko-KR" sz="2000" dirty="0" smtClean="0"/>
          </a:p>
          <a:p>
            <a:pPr marL="895350" lvl="2" indent="-182563"/>
            <a:r>
              <a:rPr lang="ko-KR" altLang="en-US" sz="2000" dirty="0" smtClean="0"/>
              <a:t>상황과 결과를 </a:t>
            </a:r>
            <a:r>
              <a:rPr lang="ko-KR" altLang="en-US" sz="2000" dirty="0" err="1" smtClean="0"/>
              <a:t>연관짓는</a:t>
            </a:r>
            <a:r>
              <a:rPr lang="ko-KR" altLang="en-US" sz="2000" dirty="0" smtClean="0"/>
              <a:t> 패턴을 발견하여 예측모델을 생성</a:t>
            </a:r>
            <a:endParaRPr lang="en-US" altLang="ko-KR" sz="2000" dirty="0" smtClean="0"/>
          </a:p>
          <a:p>
            <a:pPr marL="895350" lvl="2" indent="-182563"/>
            <a:r>
              <a:rPr lang="ko-KR" altLang="en-US" sz="2000" dirty="0" err="1" smtClean="0"/>
              <a:t>예측모델이</a:t>
            </a:r>
            <a:r>
              <a:rPr lang="ko-KR" altLang="en-US" sz="2000" dirty="0" smtClean="0"/>
              <a:t> 새로운 사례에 대한 결과를 예측</a:t>
            </a:r>
            <a:endParaRPr lang="en-US" altLang="ko-KR" sz="2000" dirty="0" smtClean="0"/>
          </a:p>
          <a:p>
            <a:pPr marL="712787" lvl="2" indent="0">
              <a:buNone/>
            </a:pPr>
            <a:r>
              <a:rPr lang="ko-KR" altLang="en-US" sz="2000" dirty="0" smtClean="0"/>
              <a:t>* 패턴</a:t>
            </a:r>
            <a:r>
              <a:rPr lang="en-US" altLang="ko-KR" sz="2000" dirty="0"/>
              <a:t>: </a:t>
            </a:r>
            <a:r>
              <a:rPr lang="ko-KR" altLang="en-US" sz="2000" dirty="0"/>
              <a:t>반복적으로 발생하는 현상</a:t>
            </a:r>
            <a:r>
              <a:rPr lang="en-US" altLang="ko-KR" sz="2000" dirty="0"/>
              <a:t>, </a:t>
            </a:r>
            <a:r>
              <a:rPr lang="ko-KR" altLang="en-US" sz="2000" dirty="0" smtClean="0"/>
              <a:t>관계</a:t>
            </a:r>
            <a:endParaRPr lang="ko-KR" altLang="en-US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532440" y="6525344"/>
            <a:ext cx="154360" cy="243756"/>
          </a:xfrm>
        </p:spPr>
        <p:txBody>
          <a:bodyPr/>
          <a:lstStyle/>
          <a:p>
            <a:fld id="{C8103B4D-CE31-4967-B653-0DB359703C62}" type="slidenum">
              <a:rPr lang="en-US" altLang="ko-KR" smtClean="0"/>
              <a:pPr/>
              <a:t>7</a:t>
            </a:fld>
            <a:endParaRPr lang="en-US" altLang="ko-KR"/>
          </a:p>
        </p:txBody>
      </p:sp>
      <p:sp>
        <p:nvSpPr>
          <p:cNvPr id="25" name="직사각형 24"/>
          <p:cNvSpPr/>
          <p:nvPr/>
        </p:nvSpPr>
        <p:spPr>
          <a:xfrm>
            <a:off x="5995456" y="3209007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b="1" dirty="0">
                <a:solidFill>
                  <a:srgbClr val="C00000"/>
                </a:solidFill>
                <a:sym typeface="Wingdings" panose="05000000000000000000" pitchFamily="2" charset="2"/>
              </a:rPr>
              <a:t>성공</a:t>
            </a:r>
            <a:endParaRPr lang="ko-KR" altLang="en-US" sz="5400" b="1" dirty="0">
              <a:solidFill>
                <a:srgbClr val="C0000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024774" y="5405644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5400" b="1" dirty="0" smtClean="0">
                <a:solidFill>
                  <a:srgbClr val="C00000"/>
                </a:solidFill>
                <a:sym typeface="Wingdings" panose="05000000000000000000" pitchFamily="2" charset="2"/>
              </a:rPr>
              <a:t>실패</a:t>
            </a:r>
            <a:endParaRPr lang="ko-KR" altLang="en-US" sz="5400" b="1" dirty="0">
              <a:solidFill>
                <a:srgbClr val="C00000"/>
              </a:solidFill>
            </a:endParaRPr>
          </a:p>
        </p:txBody>
      </p:sp>
      <p:pic>
        <p:nvPicPr>
          <p:cNvPr id="6" name="p0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62938" y="7445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738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</a:t>
            </a:r>
            <a:r>
              <a:rPr lang="en-US" altLang="ko-KR" dirty="0"/>
              <a:t>: </a:t>
            </a:r>
            <a:r>
              <a:rPr lang="ko-KR" altLang="en-US" dirty="0"/>
              <a:t>용돈 예측 </a:t>
            </a:r>
            <a:r>
              <a:rPr lang="ko-KR" altLang="en-US" dirty="0" smtClean="0"/>
              <a:t>모델 </a:t>
            </a:r>
            <a:r>
              <a:rPr lang="en-US" altLang="ko-KR" dirty="0" smtClean="0"/>
              <a:t>- 4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엄마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용돈 줘</a:t>
            </a:r>
            <a:r>
              <a:rPr lang="en-US" altLang="ko-KR" dirty="0" smtClean="0"/>
              <a:t>!</a:t>
            </a:r>
          </a:p>
          <a:p>
            <a:pPr lvl="1"/>
            <a:r>
              <a:rPr lang="ko-KR" altLang="en-US" dirty="0" smtClean="0"/>
              <a:t>엄마</a:t>
            </a:r>
            <a:r>
              <a:rPr lang="en-US" altLang="ko-KR" dirty="0" smtClean="0"/>
              <a:t>(</a:t>
            </a:r>
            <a:r>
              <a:rPr lang="ko-KR" altLang="en-US" dirty="0" smtClean="0"/>
              <a:t>실체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대신할 수 있는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예측 모델을 만들자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103B4D-CE31-4967-B653-0DB359703C62}" type="slidenum">
              <a:rPr kumimoji="0" lang="en-US" altLang="ko-K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굴림" panose="020B0600000101010101" pitchFamily="50" charset="-127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ko-KR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굴림" panose="020B0600000101010101" pitchFamily="50" charset="-127"/>
              <a:cs typeface="+mn-cs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25116" y="4874856"/>
            <a:ext cx="365496" cy="300708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1105272" y="3789040"/>
            <a:ext cx="3322712" cy="1833067"/>
            <a:chOff x="-3026423" y="1687511"/>
            <a:chExt cx="3322712" cy="1833067"/>
          </a:xfrm>
        </p:grpSpPr>
        <p:grpSp>
          <p:nvGrpSpPr>
            <p:cNvPr id="13" name="그룹 12"/>
            <p:cNvGrpSpPr/>
            <p:nvPr/>
          </p:nvGrpSpPr>
          <p:grpSpPr>
            <a:xfrm>
              <a:off x="-3026423" y="1687511"/>
              <a:ext cx="3106688" cy="1833067"/>
              <a:chOff x="1177280" y="3396133"/>
              <a:chExt cx="3106688" cy="1833067"/>
            </a:xfrm>
          </p:grpSpPr>
          <p:sp>
            <p:nvSpPr>
              <p:cNvPr id="15" name="직사각형 14"/>
              <p:cNvSpPr/>
              <p:nvPr/>
            </p:nvSpPr>
            <p:spPr bwMode="auto">
              <a:xfrm>
                <a:off x="1177280" y="3501008"/>
                <a:ext cx="3106688" cy="1728192"/>
              </a:xfrm>
              <a:prstGeom prst="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-2500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1458017" y="3396133"/>
                <a:ext cx="2592288" cy="769441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6600" b="0" i="0" u="none" strike="noStrike" kern="1200" cap="none" spc="0" normalizeH="0" baseline="-2500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+mn-cs"/>
                  </a:rPr>
                  <a:t>예측 모델</a:t>
                </a:r>
                <a:endParaRPr kumimoji="0" lang="ko-KR" altLang="en-US" sz="6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-2295999" y="2604578"/>
              <a:ext cx="2592288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6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패턴</a:t>
              </a:r>
              <a:r>
                <a:rPr kumimoji="0" lang="en-US" altLang="ko-KR" sz="36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,</a:t>
              </a:r>
              <a:r>
                <a:rPr kumimoji="0" lang="ko-KR" altLang="en-US" sz="36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규칙</a:t>
              </a:r>
              <a:endParaRPr kumimoji="0" lang="ko-KR" altLang="en-US" sz="36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634867" y="6005869"/>
            <a:ext cx="2228023" cy="762506"/>
            <a:chOff x="1275355" y="5595788"/>
            <a:chExt cx="2864597" cy="1106438"/>
          </a:xfrm>
        </p:grpSpPr>
        <p:sp>
          <p:nvSpPr>
            <p:cNvPr id="28" name="TextBox 27"/>
            <p:cNvSpPr txBox="1"/>
            <p:nvPr/>
          </p:nvSpPr>
          <p:spPr>
            <a:xfrm>
              <a:off x="1403649" y="5595788"/>
              <a:ext cx="2592288" cy="96763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800" b="1" i="0" u="none" strike="noStrike" kern="1200" cap="none" spc="0" normalizeH="0" baseline="-25000" noProof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과거경험</a:t>
              </a:r>
              <a:endParaRPr kumimoji="0" lang="en-US" altLang="ko-KR" sz="2800" b="1" i="0" u="none" strike="noStrike" kern="1200" cap="none" spc="0" normalizeH="0" baseline="-2500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800" b="1" dirty="0" smtClean="0">
                  <a:solidFill>
                    <a:srgbClr val="000000"/>
                  </a:solidFill>
                </a:rPr>
                <a:t>(</a:t>
              </a:r>
              <a:r>
                <a:rPr lang="ko-KR" altLang="en-US" sz="2800" b="1" dirty="0" smtClean="0">
                  <a:solidFill>
                    <a:srgbClr val="000000"/>
                  </a:solidFill>
                </a:rPr>
                <a:t>실제 사례들</a:t>
              </a:r>
              <a:r>
                <a:rPr lang="en-US" altLang="ko-KR" sz="2800" b="1" dirty="0" smtClean="0">
                  <a:solidFill>
                    <a:srgbClr val="000000"/>
                  </a:solidFill>
                </a:rPr>
                <a:t>)</a:t>
              </a:r>
              <a:r>
                <a:rPr kumimoji="0" lang="ko-KR" altLang="en-US" sz="2800" b="1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 </a:t>
              </a:r>
              <a:endParaRPr kumimoji="0" lang="ko-KR" altLang="en-US" sz="2800" b="1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29" name="모서리가 접힌 도형 28"/>
            <p:cNvSpPr/>
            <p:nvPr/>
          </p:nvSpPr>
          <p:spPr bwMode="auto">
            <a:xfrm>
              <a:off x="1275355" y="5733255"/>
              <a:ext cx="2864597" cy="968971"/>
            </a:xfrm>
            <a:prstGeom prst="foldedCorner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1200" cap="none" spc="0" normalizeH="0" baseline="-2500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279254" y="5294626"/>
            <a:ext cx="924594" cy="864717"/>
            <a:chOff x="1509510" y="4650190"/>
            <a:chExt cx="1694338" cy="912626"/>
          </a:xfrm>
        </p:grpSpPr>
        <p:sp>
          <p:nvSpPr>
            <p:cNvPr id="31" name="오른쪽 화살표 30"/>
            <p:cNvSpPr/>
            <p:nvPr/>
          </p:nvSpPr>
          <p:spPr bwMode="auto">
            <a:xfrm rot="16200000">
              <a:off x="1900366" y="4259334"/>
              <a:ext cx="912626" cy="1694338"/>
            </a:xfrm>
            <a:prstGeom prst="rightArrow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-2500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902504" y="4765184"/>
              <a:ext cx="931480" cy="70379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800" b="1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추출</a:t>
              </a:r>
              <a:endParaRPr kumimoji="0" lang="ko-KR" altLang="en-US" sz="2800" b="1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541524" y="3551945"/>
            <a:ext cx="43912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FF0000"/>
                </a:solidFill>
              </a:rPr>
              <a:t>패턴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,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규칙의 예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: </a:t>
            </a:r>
          </a:p>
          <a:p>
            <a:endParaRPr lang="en-US" altLang="ko-KR" sz="2400" b="1" dirty="0" smtClean="0">
              <a:solidFill>
                <a:srgbClr val="FF0000"/>
              </a:solidFill>
            </a:endParaRPr>
          </a:p>
          <a:p>
            <a:r>
              <a:rPr lang="en-US" altLang="ko-KR" sz="2400" b="1" dirty="0" smtClean="0">
                <a:solidFill>
                  <a:srgbClr val="FF0000"/>
                </a:solidFill>
              </a:rPr>
              <a:t>1.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기온이 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25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도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이하 습도가 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60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이하 인 경우 성공</a:t>
            </a:r>
            <a:endParaRPr lang="en-US" altLang="ko-KR" sz="2400" b="1" dirty="0" smtClean="0">
              <a:solidFill>
                <a:srgbClr val="FF0000"/>
              </a:solidFill>
            </a:endParaRPr>
          </a:p>
          <a:p>
            <a:r>
              <a:rPr lang="en-US" altLang="ko-KR" sz="2400" b="1" dirty="0" smtClean="0">
                <a:solidFill>
                  <a:srgbClr val="FF0000"/>
                </a:solidFill>
              </a:rPr>
              <a:t>2.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전날 코스피 가 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2000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이상 인 경우 성공</a:t>
            </a:r>
            <a:endParaRPr lang="en-US" altLang="ko-KR" sz="2400" b="1" dirty="0" smtClean="0">
              <a:solidFill>
                <a:srgbClr val="FF0000"/>
              </a:solidFill>
            </a:endParaRPr>
          </a:p>
          <a:p>
            <a:r>
              <a:rPr lang="en-US" altLang="ko-KR" sz="2400" b="1" dirty="0" smtClean="0">
                <a:solidFill>
                  <a:srgbClr val="FF0000"/>
                </a:solidFill>
              </a:rPr>
              <a:t>3. </a:t>
            </a:r>
            <a:r>
              <a:rPr lang="ko-KR" altLang="en-US" sz="2400" b="1" dirty="0" err="1" smtClean="0">
                <a:solidFill>
                  <a:srgbClr val="FF0000"/>
                </a:solidFill>
              </a:rPr>
              <a:t>엄친아가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 장학금 수여한 경우 실패</a:t>
            </a:r>
            <a:endParaRPr lang="en-US" altLang="ko-KR" sz="2400" b="1" dirty="0" smtClean="0">
              <a:solidFill>
                <a:srgbClr val="FF0000"/>
              </a:solidFill>
            </a:endParaRPr>
          </a:p>
          <a:p>
            <a:r>
              <a:rPr lang="en-US" altLang="ko-KR" sz="2400" b="1" dirty="0" smtClean="0">
                <a:solidFill>
                  <a:srgbClr val="FF0000"/>
                </a:solidFill>
              </a:rPr>
              <a:t>4.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습도가 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80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이상 이고 아빠와의 말다툼이 있었을 경우 실패</a:t>
            </a:r>
            <a:endParaRPr lang="en-US" altLang="ko-KR" sz="2400" b="1" dirty="0" smtClean="0">
              <a:solidFill>
                <a:srgbClr val="FF0000"/>
              </a:solidFill>
            </a:endParaRPr>
          </a:p>
          <a:p>
            <a:r>
              <a:rPr lang="en-US" altLang="ko-KR" sz="2400" b="1" dirty="0" smtClean="0">
                <a:solidFill>
                  <a:srgbClr val="FF0000"/>
                </a:solidFill>
              </a:rPr>
              <a:t>      ….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 </a:t>
            </a:r>
            <a:endParaRPr lang="en-US" altLang="ko-KR" sz="2400" b="1" dirty="0">
              <a:solidFill>
                <a:srgbClr val="FF0000"/>
              </a:solidFill>
            </a:endParaRPr>
          </a:p>
        </p:txBody>
      </p:sp>
      <p:pic>
        <p:nvPicPr>
          <p:cNvPr id="6" name="p0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4038" y="596900"/>
            <a:ext cx="347662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9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8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</a:t>
            </a:r>
            <a:r>
              <a:rPr lang="en-US" altLang="ko-KR" dirty="0"/>
              <a:t>: </a:t>
            </a:r>
            <a:r>
              <a:rPr lang="ko-KR" altLang="en-US" dirty="0"/>
              <a:t>용돈 예측 </a:t>
            </a:r>
            <a:r>
              <a:rPr lang="ko-KR" altLang="en-US" dirty="0" smtClean="0"/>
              <a:t>모델 </a:t>
            </a:r>
            <a:r>
              <a:rPr lang="en-US" altLang="ko-KR" dirty="0" smtClean="0"/>
              <a:t>- 5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모델의 생성</a:t>
            </a:r>
            <a:endParaRPr lang="en-US" altLang="ko-KR" dirty="0"/>
          </a:p>
          <a:p>
            <a:pPr lvl="1"/>
            <a:r>
              <a:rPr lang="ko-KR" altLang="en-US" sz="2400" dirty="0" smtClean="0"/>
              <a:t>데이터 </a:t>
            </a:r>
            <a:r>
              <a:rPr lang="ko-KR" altLang="en-US" sz="2400" dirty="0" err="1" smtClean="0"/>
              <a:t>마이닝</a:t>
            </a:r>
            <a:r>
              <a:rPr lang="ko-KR" altLang="en-US" sz="2400" dirty="0" smtClean="0"/>
              <a:t> 과정 </a:t>
            </a:r>
            <a:r>
              <a:rPr lang="en-US" altLang="ko-KR" sz="2400" dirty="0" smtClean="0"/>
              <a:t>(</a:t>
            </a:r>
            <a:r>
              <a:rPr lang="en-US" altLang="ko-KR" sz="2400" b="1" dirty="0"/>
              <a:t>data</a:t>
            </a:r>
            <a:r>
              <a:rPr lang="ko-KR" altLang="en-US" sz="2400" b="1" dirty="0"/>
              <a:t> </a:t>
            </a:r>
            <a:r>
              <a:rPr lang="en-US" altLang="ko-KR" sz="2400" b="1" dirty="0"/>
              <a:t>mining process</a:t>
            </a:r>
            <a:r>
              <a:rPr lang="en-US" altLang="ko-KR" sz="2400" b="1" dirty="0" smtClean="0"/>
              <a:t>)</a:t>
            </a:r>
            <a:endParaRPr lang="en-US" altLang="ko-KR" sz="2400" dirty="0" smtClean="0"/>
          </a:p>
          <a:p>
            <a:pPr lvl="2"/>
            <a:r>
              <a:rPr lang="ko-KR" altLang="en-US" sz="2000" dirty="0" smtClean="0"/>
              <a:t>컴퓨터를 </a:t>
            </a:r>
            <a:r>
              <a:rPr lang="ko-KR" altLang="en-US" sz="2000" dirty="0"/>
              <a:t>이용하여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err="1" smtClean="0"/>
              <a:t>축척된</a:t>
            </a:r>
            <a:r>
              <a:rPr lang="ko-KR" altLang="en-US" sz="2000" dirty="0" smtClean="0"/>
              <a:t> 데이터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학습용 </a:t>
            </a:r>
            <a:r>
              <a:rPr lang="ko-KR" altLang="en-US" sz="2000" dirty="0" err="1" smtClean="0"/>
              <a:t>데이터셋</a:t>
            </a:r>
            <a:r>
              <a:rPr lang="en-US" altLang="ko-KR" sz="2000" dirty="0" smtClean="0"/>
              <a:t>- training dataset)</a:t>
            </a:r>
            <a:r>
              <a:rPr lang="ko-KR" altLang="en-US" sz="2000" dirty="0" smtClean="0"/>
              <a:t>로부터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smtClean="0"/>
              <a:t>패턴</a:t>
            </a:r>
            <a:r>
              <a:rPr lang="en-US" altLang="ko-KR" sz="2000" dirty="0" smtClean="0"/>
              <a:t>, </a:t>
            </a:r>
            <a:r>
              <a:rPr lang="ko-KR" altLang="en-US" sz="2000" dirty="0" smtClean="0"/>
              <a:t>규칙을 추출하여 </a:t>
            </a:r>
            <a:r>
              <a:rPr lang="en-US" altLang="ko-KR" sz="2000" dirty="0" smtClean="0"/>
              <a:t/>
            </a:r>
            <a:br>
              <a:rPr lang="en-US" altLang="ko-KR" sz="2000" dirty="0" smtClean="0"/>
            </a:br>
            <a:r>
              <a:rPr lang="ko-KR" altLang="en-US" sz="2000" dirty="0" smtClean="0"/>
              <a:t>명시적인 </a:t>
            </a:r>
            <a:r>
              <a:rPr lang="ko-KR" altLang="en-US" sz="2000" dirty="0"/>
              <a:t>모델을 생성하는 과정</a:t>
            </a:r>
            <a:endParaRPr lang="en-US" altLang="ko-KR" sz="20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8103B4D-CE31-4967-B653-0DB359703C62}" type="slidenum">
              <a:rPr kumimoji="0" lang="en-US" altLang="ko-KR" sz="105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굴림" panose="020B0600000101010101" pitchFamily="50" charset="-127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ko-KR" sz="105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굴림" panose="020B0600000101010101" pitchFamily="50" charset="-127"/>
              <a:cs typeface="+mn-cs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25116" y="4874856"/>
            <a:ext cx="365496" cy="300708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1105272" y="3789040"/>
            <a:ext cx="3322712" cy="1833067"/>
            <a:chOff x="-3026423" y="1687511"/>
            <a:chExt cx="3322712" cy="1833067"/>
          </a:xfrm>
        </p:grpSpPr>
        <p:grpSp>
          <p:nvGrpSpPr>
            <p:cNvPr id="13" name="그룹 12"/>
            <p:cNvGrpSpPr/>
            <p:nvPr/>
          </p:nvGrpSpPr>
          <p:grpSpPr>
            <a:xfrm>
              <a:off x="-3026423" y="1687511"/>
              <a:ext cx="3106688" cy="1833067"/>
              <a:chOff x="1177280" y="3396133"/>
              <a:chExt cx="3106688" cy="1833067"/>
            </a:xfrm>
          </p:grpSpPr>
          <p:sp>
            <p:nvSpPr>
              <p:cNvPr id="15" name="직사각형 14"/>
              <p:cNvSpPr/>
              <p:nvPr/>
            </p:nvSpPr>
            <p:spPr bwMode="auto">
              <a:xfrm>
                <a:off x="1177280" y="3501008"/>
                <a:ext cx="3106688" cy="1728192"/>
              </a:xfrm>
              <a:prstGeom prst="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-2500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ea typeface="+mn-ea"/>
                  <a:cs typeface="+mn-cs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1458017" y="3396133"/>
                <a:ext cx="2592288" cy="769441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6600" b="0" i="0" u="none" strike="noStrike" kern="1200" cap="none" spc="0" normalizeH="0" baseline="-25000" noProof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 panose="020B0604020202020204" pitchFamily="34" charset="0"/>
                    <a:ea typeface="+mn-ea"/>
                    <a:cs typeface="+mn-cs"/>
                  </a:rPr>
                  <a:t>예측 모델</a:t>
                </a:r>
                <a:endParaRPr kumimoji="0" lang="ko-KR" altLang="en-US" sz="6600" b="0" i="0" u="none" strike="noStrike" kern="1200" cap="none" spc="0" normalizeH="0" baseline="-2500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-2295999" y="2604578"/>
              <a:ext cx="2592288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6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패턴</a:t>
              </a:r>
              <a:r>
                <a:rPr kumimoji="0" lang="en-US" altLang="ko-KR" sz="36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,</a:t>
              </a:r>
              <a:r>
                <a:rPr kumimoji="0" lang="ko-KR" altLang="en-US" sz="3600" b="0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규칙</a:t>
              </a:r>
              <a:endParaRPr kumimoji="0" lang="ko-KR" altLang="en-US" sz="3600" b="0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634867" y="6046902"/>
            <a:ext cx="2228023" cy="721470"/>
            <a:chOff x="1275355" y="5655333"/>
            <a:chExt cx="2864597" cy="1046893"/>
          </a:xfrm>
        </p:grpSpPr>
        <p:sp>
          <p:nvSpPr>
            <p:cNvPr id="28" name="TextBox 27"/>
            <p:cNvSpPr txBox="1"/>
            <p:nvPr/>
          </p:nvSpPr>
          <p:spPr>
            <a:xfrm>
              <a:off x="1403649" y="5655333"/>
              <a:ext cx="2592288" cy="848541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과거</a:t>
              </a:r>
              <a:r>
                <a:rPr kumimoji="0" lang="en-US" altLang="ko-KR" sz="2400" b="1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 </a:t>
              </a:r>
              <a:r>
                <a:rPr kumimoji="0" lang="ko-KR" altLang="en-US" sz="2400" b="1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rPr>
                <a:t>사례들</a:t>
              </a:r>
              <a:endParaRPr kumimoji="0" lang="en-US" altLang="ko-KR" sz="2400" b="1" i="0" u="none" strike="noStrike" kern="1200" cap="none" spc="0" normalizeH="0" baseline="-2500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400" b="1" dirty="0" smtClean="0">
                  <a:solidFill>
                    <a:srgbClr val="000000"/>
                  </a:solidFill>
                </a:rPr>
                <a:t>(</a:t>
              </a:r>
              <a:r>
                <a:rPr lang="ko-KR" altLang="en-US" sz="2400" b="1" dirty="0" smtClean="0">
                  <a:solidFill>
                    <a:srgbClr val="000000"/>
                  </a:solidFill>
                </a:rPr>
                <a:t>학습용 </a:t>
              </a:r>
              <a:r>
                <a:rPr lang="ko-KR" altLang="en-US" sz="2400" b="1" dirty="0" err="1" smtClean="0">
                  <a:solidFill>
                    <a:srgbClr val="000000"/>
                  </a:solidFill>
                </a:rPr>
                <a:t>데이터셋</a:t>
              </a:r>
              <a:r>
                <a:rPr lang="en-US" altLang="ko-KR" sz="2400" b="1" dirty="0" smtClean="0">
                  <a:solidFill>
                    <a:srgbClr val="000000"/>
                  </a:solidFill>
                </a:rPr>
                <a:t>)</a:t>
              </a:r>
              <a:endParaRPr kumimoji="0" lang="ko-KR" altLang="en-US" sz="2400" b="1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모서리가 접힌 도형 28"/>
            <p:cNvSpPr/>
            <p:nvPr/>
          </p:nvSpPr>
          <p:spPr bwMode="auto">
            <a:xfrm>
              <a:off x="1275355" y="5733255"/>
              <a:ext cx="2864597" cy="968971"/>
            </a:xfrm>
            <a:prstGeom prst="foldedCorner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1200" cap="none" spc="0" normalizeH="0" baseline="-2500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2279254" y="5294626"/>
            <a:ext cx="924594" cy="864717"/>
            <a:chOff x="1509510" y="4650190"/>
            <a:chExt cx="1694338" cy="912626"/>
          </a:xfrm>
        </p:grpSpPr>
        <p:sp>
          <p:nvSpPr>
            <p:cNvPr id="31" name="오른쪽 화살표 30"/>
            <p:cNvSpPr/>
            <p:nvPr/>
          </p:nvSpPr>
          <p:spPr bwMode="auto">
            <a:xfrm rot="16200000">
              <a:off x="1900366" y="4259334"/>
              <a:ext cx="912626" cy="1694338"/>
            </a:xfrm>
            <a:prstGeom prst="rightArrow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600" b="0" i="0" u="none" strike="noStrike" kern="1200" cap="none" spc="0" normalizeH="0" baseline="-2500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902503" y="4765184"/>
              <a:ext cx="931480" cy="70379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800" b="1" i="0" u="none" strike="noStrike" kern="1200" cap="none" spc="0" normalizeH="0" baseline="-2500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+mn-cs"/>
                </a:rPr>
                <a:t>학습</a:t>
              </a:r>
              <a:endParaRPr kumimoji="0" lang="ko-KR" altLang="en-US" sz="2800" b="1" i="0" u="none" strike="noStrike" kern="1200" cap="none" spc="0" normalizeH="0" baseline="-2500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395290" y="5747910"/>
            <a:ext cx="3777110" cy="543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smtClean="0"/>
              <a:t>데이터 </a:t>
            </a:r>
            <a:r>
              <a:rPr lang="ko-KR" altLang="en-US" sz="4400" b="1" dirty="0" err="1" smtClean="0"/>
              <a:t>마이닝</a:t>
            </a:r>
            <a:r>
              <a:rPr lang="ko-KR" altLang="en-US" sz="4400" b="1" dirty="0" smtClean="0"/>
              <a:t> 과정</a:t>
            </a:r>
            <a:endParaRPr lang="en-US" altLang="ko-KR" sz="4400" b="1" dirty="0" smtClean="0"/>
          </a:p>
        </p:txBody>
      </p:sp>
      <p:sp>
        <p:nvSpPr>
          <p:cNvPr id="6" name="오른쪽 화살표 5"/>
          <p:cNvSpPr/>
          <p:nvPr/>
        </p:nvSpPr>
        <p:spPr bwMode="auto">
          <a:xfrm flipH="1">
            <a:off x="3294288" y="5770002"/>
            <a:ext cx="1080120" cy="292752"/>
          </a:xfrm>
          <a:prstGeom prst="rightArrow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normalizeH="0" baseline="-2500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41524" y="3551945"/>
            <a:ext cx="43912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FF0000"/>
                </a:solidFill>
              </a:rPr>
              <a:t>패턴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,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규칙의 예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: </a:t>
            </a:r>
          </a:p>
          <a:p>
            <a:endParaRPr lang="en-US" altLang="ko-KR" sz="2400" b="1" dirty="0" smtClean="0">
              <a:solidFill>
                <a:srgbClr val="FF0000"/>
              </a:solidFill>
            </a:endParaRPr>
          </a:p>
          <a:p>
            <a:r>
              <a:rPr lang="en-US" altLang="ko-KR" sz="2400" b="1" dirty="0" smtClean="0">
                <a:solidFill>
                  <a:srgbClr val="FF0000"/>
                </a:solidFill>
              </a:rPr>
              <a:t>1.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기온이 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25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도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이하 습도가 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60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이하 인 경우 성공</a:t>
            </a:r>
            <a:endParaRPr lang="en-US" altLang="ko-KR" sz="2400" b="1" dirty="0" smtClean="0">
              <a:solidFill>
                <a:srgbClr val="FF0000"/>
              </a:solidFill>
            </a:endParaRPr>
          </a:p>
          <a:p>
            <a:r>
              <a:rPr lang="en-US" altLang="ko-KR" sz="2400" b="1" dirty="0" smtClean="0">
                <a:solidFill>
                  <a:srgbClr val="FF0000"/>
                </a:solidFill>
              </a:rPr>
              <a:t>2.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전날 코스피 가 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2000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이상 인 경우 성공</a:t>
            </a:r>
            <a:endParaRPr lang="en-US" altLang="ko-KR" sz="2400" b="1" dirty="0" smtClean="0">
              <a:solidFill>
                <a:srgbClr val="FF0000"/>
              </a:solidFill>
            </a:endParaRPr>
          </a:p>
          <a:p>
            <a:r>
              <a:rPr lang="en-US" altLang="ko-KR" sz="2400" b="1" dirty="0" smtClean="0">
                <a:solidFill>
                  <a:srgbClr val="FF0000"/>
                </a:solidFill>
              </a:rPr>
              <a:t>3. </a:t>
            </a:r>
            <a:r>
              <a:rPr lang="ko-KR" altLang="en-US" sz="2400" b="1" dirty="0" err="1" smtClean="0">
                <a:solidFill>
                  <a:srgbClr val="FF0000"/>
                </a:solidFill>
              </a:rPr>
              <a:t>엄친아가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 장학금 수여한 경우 실패</a:t>
            </a:r>
            <a:endParaRPr lang="en-US" altLang="ko-KR" sz="2400" b="1" dirty="0" smtClean="0">
              <a:solidFill>
                <a:srgbClr val="FF0000"/>
              </a:solidFill>
            </a:endParaRPr>
          </a:p>
          <a:p>
            <a:r>
              <a:rPr lang="en-US" altLang="ko-KR" sz="2400" b="1" dirty="0" smtClean="0">
                <a:solidFill>
                  <a:srgbClr val="FF0000"/>
                </a:solidFill>
              </a:rPr>
              <a:t>4.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습도가 </a:t>
            </a:r>
            <a:r>
              <a:rPr lang="en-US" altLang="ko-KR" sz="2400" b="1" dirty="0" smtClean="0">
                <a:solidFill>
                  <a:srgbClr val="FF0000"/>
                </a:solidFill>
              </a:rPr>
              <a:t>80 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이상 이고 아빠와의 말다툼이 있었을 경우 실패</a:t>
            </a:r>
            <a:endParaRPr lang="en-US" altLang="ko-KR" sz="2400" b="1" dirty="0" smtClean="0">
              <a:solidFill>
                <a:srgbClr val="FF0000"/>
              </a:solidFill>
            </a:endParaRPr>
          </a:p>
          <a:p>
            <a:r>
              <a:rPr lang="en-US" altLang="ko-KR" sz="2400" b="1" dirty="0" smtClean="0">
                <a:solidFill>
                  <a:srgbClr val="FF0000"/>
                </a:solidFill>
              </a:rPr>
              <a:t>      ….</a:t>
            </a:r>
            <a:r>
              <a:rPr lang="ko-KR" altLang="en-US" sz="2400" b="1" dirty="0" smtClean="0">
                <a:solidFill>
                  <a:srgbClr val="FF0000"/>
                </a:solidFill>
              </a:rPr>
              <a:t> </a:t>
            </a:r>
            <a:endParaRPr lang="en-US" altLang="ko-KR" sz="2400" b="1" dirty="0">
              <a:solidFill>
                <a:srgbClr val="FF0000"/>
              </a:solidFill>
            </a:endParaRPr>
          </a:p>
        </p:txBody>
      </p:sp>
      <p:pic>
        <p:nvPicPr>
          <p:cNvPr id="8" name="p0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42313" y="638175"/>
            <a:ext cx="347662" cy="3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96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7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CC0000"/>
      </a:accent1>
      <a:accent2>
        <a:srgbClr val="018CCB"/>
      </a:accent2>
      <a:accent3>
        <a:srgbClr val="FFFFFF"/>
      </a:accent3>
      <a:accent4>
        <a:srgbClr val="000000"/>
      </a:accent4>
      <a:accent5>
        <a:srgbClr val="E2AAAA"/>
      </a:accent5>
      <a:accent6>
        <a:srgbClr val="017EB8"/>
      </a:accent6>
      <a:hlink>
        <a:srgbClr val="99CC00"/>
      </a:hlink>
      <a:folHlink>
        <a:srgbClr val="FF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D3333"/>
        </a:accent1>
        <a:accent2>
          <a:srgbClr val="0066CC"/>
        </a:accent2>
        <a:accent3>
          <a:srgbClr val="FFFFFF"/>
        </a:accent3>
        <a:accent4>
          <a:srgbClr val="000000"/>
        </a:accent4>
        <a:accent5>
          <a:srgbClr val="F4ADAD"/>
        </a:accent5>
        <a:accent6>
          <a:srgbClr val="005CB9"/>
        </a:accent6>
        <a:hlink>
          <a:srgbClr val="33CC33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D3333"/>
        </a:accent1>
        <a:accent2>
          <a:srgbClr val="3366CC"/>
        </a:accent2>
        <a:accent3>
          <a:srgbClr val="FFFFFF"/>
        </a:accent3>
        <a:accent4>
          <a:srgbClr val="000000"/>
        </a:accent4>
        <a:accent5>
          <a:srgbClr val="F4ADAD"/>
        </a:accent5>
        <a:accent6>
          <a:srgbClr val="2D5CB9"/>
        </a:accent6>
        <a:hlink>
          <a:srgbClr val="33CC33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0000"/>
        </a:accent1>
        <a:accent2>
          <a:srgbClr val="0099CC"/>
        </a:accent2>
        <a:accent3>
          <a:srgbClr val="FFFFFF"/>
        </a:accent3>
        <a:accent4>
          <a:srgbClr val="000000"/>
        </a:accent4>
        <a:accent5>
          <a:srgbClr val="E2AAAA"/>
        </a:accent5>
        <a:accent6>
          <a:srgbClr val="008AB9"/>
        </a:accent6>
        <a:hlink>
          <a:srgbClr val="99CC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0000"/>
        </a:accent1>
        <a:accent2>
          <a:srgbClr val="018CCB"/>
        </a:accent2>
        <a:accent3>
          <a:srgbClr val="FFFFFF"/>
        </a:accent3>
        <a:accent4>
          <a:srgbClr val="000000"/>
        </a:accent4>
        <a:accent5>
          <a:srgbClr val="E2AAAA"/>
        </a:accent5>
        <a:accent6>
          <a:srgbClr val="017EB8"/>
        </a:accent6>
        <a:hlink>
          <a:srgbClr val="99CC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소프트웨어 테스팅 방법론_140313</Template>
  <TotalTime>3122</TotalTime>
  <Words>3477</Words>
  <Application>Microsoft Office PowerPoint</Application>
  <PresentationFormat>화면 슬라이드 쇼(4:3)</PresentationFormat>
  <Paragraphs>584</Paragraphs>
  <Slides>22</Slides>
  <Notes>22</Notes>
  <HiddenSlides>0</HiddenSlides>
  <MMClips>22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2" baseType="lpstr">
      <vt:lpstr>DejaVu Sans</vt:lpstr>
      <vt:lpstr>HY견고딕</vt:lpstr>
      <vt:lpstr>malgun gothic</vt:lpstr>
      <vt:lpstr>굴림</vt:lpstr>
      <vt:lpstr>맑은 고딕</vt:lpstr>
      <vt:lpstr>Arial</vt:lpstr>
      <vt:lpstr>Cambria Math</vt:lpstr>
      <vt:lpstr>Times New Roman</vt:lpstr>
      <vt:lpstr>Wingdings</vt:lpstr>
      <vt:lpstr>Default Design</vt:lpstr>
      <vt:lpstr>데이터 과학 Data Science </vt:lpstr>
      <vt:lpstr>목차</vt:lpstr>
      <vt:lpstr>데이터 과학</vt:lpstr>
      <vt:lpstr>데이터 과학</vt:lpstr>
      <vt:lpstr>예제: 용돈 예측 모델 -1  </vt:lpstr>
      <vt:lpstr>예제: 용돈 예측 모델 - 2</vt:lpstr>
      <vt:lpstr>예제: 용돈 예측 모델 - 3</vt:lpstr>
      <vt:lpstr>예제: 용돈 예측 모델 - 4 </vt:lpstr>
      <vt:lpstr>예제: 용돈 예측 모델 - 5 </vt:lpstr>
      <vt:lpstr>예제: 용돈 예측 모델 - 6 </vt:lpstr>
      <vt:lpstr>예측 모델</vt:lpstr>
      <vt:lpstr>예측 분석 </vt:lpstr>
      <vt:lpstr>예측 모델 생성, 적용 </vt:lpstr>
      <vt:lpstr>데이터</vt:lpstr>
      <vt:lpstr>데이터</vt:lpstr>
      <vt:lpstr>데이터 </vt:lpstr>
      <vt:lpstr>모델 적용</vt:lpstr>
      <vt:lpstr>학습, 시험 데이터 셋 data set </vt:lpstr>
      <vt:lpstr>예측 모델의 성능 측정</vt:lpstr>
      <vt:lpstr>데이터</vt:lpstr>
      <vt:lpstr>정형 데이터, 비정형 데이터</vt:lpstr>
      <vt:lpstr>요약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Hongjo</dc:creator>
  <cp:lastModifiedBy>온승엽 소프트웨어학과(교수)</cp:lastModifiedBy>
  <cp:revision>537</cp:revision>
  <cp:lastPrinted>2015-03-09T11:12:36Z</cp:lastPrinted>
  <dcterms:created xsi:type="dcterms:W3CDTF">2014-03-13T04:46:05Z</dcterms:created>
  <dcterms:modified xsi:type="dcterms:W3CDTF">2020-03-05T06:19:12Z</dcterms:modified>
</cp:coreProperties>
</file>

<file path=docProps/thumbnail.jpeg>
</file>